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Garet Bold" charset="1" panose="00000000000000000000"/>
      <p:regular r:id="rId25"/>
    </p:embeddedFont>
    <p:embeddedFont>
      <p:font typeface="Open Sauce" charset="1" panose="00000500000000000000"/>
      <p:regular r:id="rId26"/>
    </p:embeddedFont>
    <p:embeddedFont>
      <p:font typeface="Canva Sans Bold" charset="1" panose="020B0803030501040103"/>
      <p:regular r:id="rId27"/>
    </p:embeddedFont>
    <p:embeddedFont>
      <p:font typeface="Open Sauce Bold Italics" charset="1" panose="00000800000000000000"/>
      <p:regular r:id="rId28"/>
    </p:embeddedFont>
    <p:embeddedFont>
      <p:font typeface="Arimo" charset="1" panose="020B0604020202020204"/>
      <p:regular r:id="rId29"/>
    </p:embeddedFont>
    <p:embeddedFont>
      <p:font typeface="Arimo Bold Italics" charset="1" panose="020B0704020202090204"/>
      <p:regular r:id="rId30"/>
    </p:embeddedFont>
    <p:embeddedFont>
      <p:font typeface="Arimo Italics" charset="1" panose="020B0604020202090204"/>
      <p:regular r:id="rId31"/>
    </p:embeddedFont>
    <p:embeddedFont>
      <p:font typeface="Open Sauce Bold" charset="1" panose="0000080000000000000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5.png" Type="http://schemas.openxmlformats.org/officeDocument/2006/relationships/image"/><Relationship Id="rId13" Target="../media/image16.png" Type="http://schemas.openxmlformats.org/officeDocument/2006/relationships/image"/><Relationship Id="rId14" Target="../media/image7.png" Type="http://schemas.openxmlformats.org/officeDocument/2006/relationships/image"/><Relationship Id="rId15" Target="../media/image8.svg" Type="http://schemas.openxmlformats.org/officeDocument/2006/relationships/image"/><Relationship Id="rId16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2.pn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5.png" Type="http://schemas.openxmlformats.org/officeDocument/2006/relationships/image"/><Relationship Id="rId13" Target="../media/image16.png" Type="http://schemas.openxmlformats.org/officeDocument/2006/relationships/image"/><Relationship Id="rId14" Target="../media/image7.png" Type="http://schemas.openxmlformats.org/officeDocument/2006/relationships/image"/><Relationship Id="rId15" Target="../media/image8.svg" Type="http://schemas.openxmlformats.org/officeDocument/2006/relationships/image"/><Relationship Id="rId16" Target="../media/image14.png" Type="http://schemas.openxmlformats.org/officeDocument/2006/relationships/image"/><Relationship Id="rId17" Target="../media/image19.png" Type="http://schemas.openxmlformats.org/officeDocument/2006/relationships/image"/><Relationship Id="rId18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16" Target="../media/image7.png" Type="http://schemas.openxmlformats.org/officeDocument/2006/relationships/image"/><Relationship Id="rId17" Target="../media/image8.svg" Type="http://schemas.openxmlformats.org/officeDocument/2006/relationships/image"/><Relationship Id="rId18" Target="../media/image11.png" Type="http://schemas.openxmlformats.org/officeDocument/2006/relationships/image"/><Relationship Id="rId19" Target="../media/image22.jpeg" Type="http://schemas.openxmlformats.org/officeDocument/2006/relationships/image"/><Relationship Id="rId2" Target="../media/image12.jpeg" Type="http://schemas.openxmlformats.org/officeDocument/2006/relationships/image"/><Relationship Id="rId20" Target="../media/image14.png" Type="http://schemas.openxmlformats.org/officeDocument/2006/relationships/image"/><Relationship Id="rId21" Target="../media/image19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16" Target="../media/image7.png" Type="http://schemas.openxmlformats.org/officeDocument/2006/relationships/image"/><Relationship Id="rId17" Target="../media/image8.svg" Type="http://schemas.openxmlformats.org/officeDocument/2006/relationships/image"/><Relationship Id="rId18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23.png" Type="http://schemas.openxmlformats.org/officeDocument/2006/relationships/image"/><Relationship Id="rId13" Target="../media/image15.png" Type="http://schemas.openxmlformats.org/officeDocument/2006/relationships/image"/><Relationship Id="rId14" Target="../media/image16.png" Type="http://schemas.openxmlformats.org/officeDocument/2006/relationships/image"/><Relationship Id="rId15" Target="../media/image7.png" Type="http://schemas.openxmlformats.org/officeDocument/2006/relationships/image"/><Relationship Id="rId16" Target="../media/image8.svg" Type="http://schemas.openxmlformats.org/officeDocument/2006/relationships/image"/><Relationship Id="rId17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23.png" Type="http://schemas.openxmlformats.org/officeDocument/2006/relationships/image"/><Relationship Id="rId15" Target="../media/image15.png" Type="http://schemas.openxmlformats.org/officeDocument/2006/relationships/image"/><Relationship Id="rId16" Target="../media/image16.png" Type="http://schemas.openxmlformats.org/officeDocument/2006/relationships/image"/><Relationship Id="rId17" Target="../media/image7.png" Type="http://schemas.openxmlformats.org/officeDocument/2006/relationships/image"/><Relationship Id="rId18" Target="../media/image8.svg" Type="http://schemas.openxmlformats.org/officeDocument/2006/relationships/image"/><Relationship Id="rId19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24.jpeg" Type="http://schemas.openxmlformats.org/officeDocument/2006/relationships/image"/><Relationship Id="rId15" Target="../media/image15.png" Type="http://schemas.openxmlformats.org/officeDocument/2006/relationships/image"/><Relationship Id="rId16" Target="../media/image16.png" Type="http://schemas.openxmlformats.org/officeDocument/2006/relationships/image"/><Relationship Id="rId17" Target="../media/image7.png" Type="http://schemas.openxmlformats.org/officeDocument/2006/relationships/image"/><Relationship Id="rId18" Target="../media/image8.svg" Type="http://schemas.openxmlformats.org/officeDocument/2006/relationships/image"/><Relationship Id="rId19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15" Target="../media/image15.png" Type="http://schemas.openxmlformats.org/officeDocument/2006/relationships/image"/><Relationship Id="rId16" Target="../media/image16.png" Type="http://schemas.openxmlformats.org/officeDocument/2006/relationships/image"/><Relationship Id="rId17" Target="../media/image7.png" Type="http://schemas.openxmlformats.org/officeDocument/2006/relationships/image"/><Relationship Id="rId18" Target="../media/image8.svg" Type="http://schemas.openxmlformats.org/officeDocument/2006/relationships/image"/><Relationship Id="rId19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28.jpeg" Type="http://schemas.openxmlformats.org/officeDocument/2006/relationships/image"/><Relationship Id="rId13" Target="../media/image7.png" Type="http://schemas.openxmlformats.org/officeDocument/2006/relationships/image"/><Relationship Id="rId14" Target="../media/image8.svg" Type="http://schemas.openxmlformats.org/officeDocument/2006/relationships/image"/><Relationship Id="rId15" Target="../media/image20.png" Type="http://schemas.openxmlformats.org/officeDocument/2006/relationships/image"/><Relationship Id="rId16" Target="../media/image21.svg" Type="http://schemas.openxmlformats.org/officeDocument/2006/relationships/image"/><Relationship Id="rId17" Target="../media/image29.jpeg" Type="http://schemas.openxmlformats.org/officeDocument/2006/relationships/image"/><Relationship Id="rId18" Target="../media/image30.jpeg" Type="http://schemas.openxmlformats.org/officeDocument/2006/relationships/image"/><Relationship Id="rId19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31.jpeg" Type="http://schemas.openxmlformats.org/officeDocument/2006/relationships/image"/><Relationship Id="rId13" Target="../media/image7.png" Type="http://schemas.openxmlformats.org/officeDocument/2006/relationships/image"/><Relationship Id="rId14" Target="../media/image8.svg" Type="http://schemas.openxmlformats.org/officeDocument/2006/relationships/image"/><Relationship Id="rId15" Target="../media/image20.png" Type="http://schemas.openxmlformats.org/officeDocument/2006/relationships/image"/><Relationship Id="rId16" Target="../media/image21.svg" Type="http://schemas.openxmlformats.org/officeDocument/2006/relationships/image"/><Relationship Id="rId17" Target="../media/image32.jpeg" Type="http://schemas.openxmlformats.org/officeDocument/2006/relationships/image"/><Relationship Id="rId18" Target="../media/image33.jpeg" Type="http://schemas.openxmlformats.org/officeDocument/2006/relationships/image"/><Relationship Id="rId19" Target="../media/image11.png" Type="http://schemas.openxmlformats.org/officeDocument/2006/relationships/image"/><Relationship Id="rId2" Target="../media/image12.jpeg" Type="http://schemas.openxmlformats.org/officeDocument/2006/relationships/image"/><Relationship Id="rId20" Target="../media/image34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20.png" Type="http://schemas.openxmlformats.org/officeDocument/2006/relationships/image"/><Relationship Id="rId15" Target="../media/image21.svg" Type="http://schemas.openxmlformats.org/officeDocument/2006/relationships/image"/><Relationship Id="rId16" Target="../media/image35.jpeg" Type="http://schemas.openxmlformats.org/officeDocument/2006/relationships/image"/><Relationship Id="rId17" Target="../media/image7.png" Type="http://schemas.openxmlformats.org/officeDocument/2006/relationships/image"/><Relationship Id="rId18" Target="../media/image8.svg" Type="http://schemas.openxmlformats.org/officeDocument/2006/relationships/image"/><Relationship Id="rId19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34.jpeg" Type="http://schemas.openxmlformats.org/officeDocument/2006/relationships/image"/><Relationship Id="rId15" Target="../media/image7.png" Type="http://schemas.openxmlformats.org/officeDocument/2006/relationships/image"/><Relationship Id="rId16" Target="../media/image8.svg" Type="http://schemas.openxmlformats.org/officeDocument/2006/relationships/image"/><Relationship Id="rId17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11.png" Type="http://schemas.openxmlformats.org/officeDocument/2006/relationships/image"/><Relationship Id="rId15" Target="../media/image36.jpe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11" Target="../media/image15.png" Type="http://schemas.openxmlformats.org/officeDocument/2006/relationships/image"/><Relationship Id="rId12" Target="../media/image16.png" Type="http://schemas.openxmlformats.org/officeDocument/2006/relationships/image"/><Relationship Id="rId13" Target="../media/image17.png" Type="http://schemas.openxmlformats.org/officeDocument/2006/relationships/image"/><Relationship Id="rId14" Target="../media/image18.svg" Type="http://schemas.openxmlformats.org/officeDocument/2006/relationships/image"/><Relationship Id="rId15" Target="../media/image20.png" Type="http://schemas.openxmlformats.org/officeDocument/2006/relationships/image"/><Relationship Id="rId16" Target="../media/image21.svg" Type="http://schemas.openxmlformats.org/officeDocument/2006/relationships/image"/><Relationship Id="rId17" Target="../media/image7.png" Type="http://schemas.openxmlformats.org/officeDocument/2006/relationships/image"/><Relationship Id="rId18" Target="../media/image8.svg" Type="http://schemas.openxmlformats.org/officeDocument/2006/relationships/image"/><Relationship Id="rId19" Target="../media/image38.png" Type="http://schemas.openxmlformats.org/officeDocument/2006/relationships/image"/><Relationship Id="rId2" Target="../media/image12.jpeg" Type="http://schemas.openxmlformats.org/officeDocument/2006/relationships/image"/><Relationship Id="rId20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7.jpe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39.jpeg" Type="http://schemas.openxmlformats.org/officeDocument/2006/relationships/image"/><Relationship Id="rId15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40.jpeg" Type="http://schemas.openxmlformats.org/officeDocument/2006/relationships/image"/><Relationship Id="rId15" Target="../media/image20.png" Type="http://schemas.openxmlformats.org/officeDocument/2006/relationships/image"/><Relationship Id="rId16" Target="../media/image21.svg" Type="http://schemas.openxmlformats.org/officeDocument/2006/relationships/image"/><Relationship Id="rId17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16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16" Target="../media/image11.png" Type="http://schemas.openxmlformats.org/officeDocument/2006/relationships/image"/><Relationship Id="rId17" Target="../media/image20.png" Type="http://schemas.openxmlformats.org/officeDocument/2006/relationships/image"/><Relationship Id="rId18" Target="../media/image21.svg" Type="http://schemas.openxmlformats.org/officeDocument/2006/relationships/image"/><Relationship Id="rId2" Target="../media/image12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73985" y="7541531"/>
            <a:ext cx="6781587" cy="796874"/>
            <a:chOff x="0" y="0"/>
            <a:chExt cx="1786097" cy="20987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86097" cy="209876"/>
            </a:xfrm>
            <a:custGeom>
              <a:avLst/>
              <a:gdLst/>
              <a:ahLst/>
              <a:cxnLst/>
              <a:rect r="r" b="b" t="t" l="l"/>
              <a:pathLst>
                <a:path h="209876" w="1786097">
                  <a:moveTo>
                    <a:pt x="58222" y="0"/>
                  </a:moveTo>
                  <a:lnTo>
                    <a:pt x="1727875" y="0"/>
                  </a:lnTo>
                  <a:cubicBezTo>
                    <a:pt x="1760030" y="0"/>
                    <a:pt x="1786097" y="26067"/>
                    <a:pt x="1786097" y="58222"/>
                  </a:cubicBezTo>
                  <a:lnTo>
                    <a:pt x="1786097" y="151654"/>
                  </a:lnTo>
                  <a:cubicBezTo>
                    <a:pt x="1786097" y="183809"/>
                    <a:pt x="1760030" y="209876"/>
                    <a:pt x="1727875" y="209876"/>
                  </a:cubicBezTo>
                  <a:lnTo>
                    <a:pt x="58222" y="209876"/>
                  </a:lnTo>
                  <a:cubicBezTo>
                    <a:pt x="26067" y="209876"/>
                    <a:pt x="0" y="183809"/>
                    <a:pt x="0" y="151654"/>
                  </a:cubicBezTo>
                  <a:lnTo>
                    <a:pt x="0" y="58222"/>
                  </a:lnTo>
                  <a:cubicBezTo>
                    <a:pt x="0" y="26067"/>
                    <a:pt x="26067" y="0"/>
                    <a:pt x="58222" y="0"/>
                  </a:cubicBezTo>
                  <a:close/>
                </a:path>
              </a:pathLst>
            </a:custGeom>
            <a:solidFill>
              <a:srgbClr val="FDC83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786097" cy="2479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5221642"/>
            <a:ext cx="9044998" cy="178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0"/>
              </a:lnSpc>
            </a:pPr>
            <a:r>
              <a:rPr lang="en-US" sz="6880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THE STRONGEST</a:t>
            </a:r>
          </a:p>
          <a:p>
            <a:pPr algn="l">
              <a:lnSpc>
                <a:spcPts val="6880"/>
              </a:lnSpc>
            </a:pPr>
            <a:r>
              <a:rPr lang="en-US" sz="6880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FOUNDATION EVER!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85403" y="7644693"/>
            <a:ext cx="636896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Bharath, CEO, Ganesha Holo Bloc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73985" y="878030"/>
            <a:ext cx="4644612" cy="3993498"/>
          </a:xfrm>
          <a:custGeom>
            <a:avLst/>
            <a:gdLst/>
            <a:ahLst/>
            <a:cxnLst/>
            <a:rect r="r" b="b" t="t" l="l"/>
            <a:pathLst>
              <a:path h="3993498" w="4644612">
                <a:moveTo>
                  <a:pt x="0" y="0"/>
                </a:moveTo>
                <a:lnTo>
                  <a:pt x="4644612" y="0"/>
                </a:lnTo>
                <a:lnTo>
                  <a:pt x="4644612" y="3993498"/>
                </a:lnTo>
                <a:lnTo>
                  <a:pt x="0" y="39934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73985" y="9455467"/>
            <a:ext cx="3640169" cy="523258"/>
            <a:chOff x="0" y="0"/>
            <a:chExt cx="4853559" cy="6976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111120">
            <a:off x="-718631" y="-838093"/>
            <a:ext cx="2286496" cy="2286496"/>
          </a:xfrm>
          <a:custGeom>
            <a:avLst/>
            <a:gdLst/>
            <a:ahLst/>
            <a:cxnLst/>
            <a:rect r="r" b="b" t="t" l="l"/>
            <a:pathLst>
              <a:path h="2286496" w="2286496">
                <a:moveTo>
                  <a:pt x="0" y="0"/>
                </a:moveTo>
                <a:lnTo>
                  <a:pt x="2286497" y="0"/>
                </a:lnTo>
                <a:lnTo>
                  <a:pt x="2286497" y="2286496"/>
                </a:lnTo>
                <a:lnTo>
                  <a:pt x="0" y="22864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986854" y="1028700"/>
            <a:ext cx="2272446" cy="1459099"/>
          </a:xfrm>
          <a:custGeom>
            <a:avLst/>
            <a:gdLst/>
            <a:ahLst/>
            <a:cxnLst/>
            <a:rect r="r" b="b" t="t" l="l"/>
            <a:pathLst>
              <a:path h="1459099" w="2272446">
                <a:moveTo>
                  <a:pt x="0" y="0"/>
                </a:moveTo>
                <a:lnTo>
                  <a:pt x="2272446" y="0"/>
                </a:lnTo>
                <a:lnTo>
                  <a:pt x="2272446" y="1459099"/>
                </a:lnTo>
                <a:lnTo>
                  <a:pt x="0" y="14590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9489498" cy="9426920"/>
            <a:chOff x="0" y="0"/>
            <a:chExt cx="12652664" cy="125692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652664" cy="12569226"/>
            </a:xfrm>
            <a:custGeom>
              <a:avLst/>
              <a:gdLst/>
              <a:ahLst/>
              <a:cxnLst/>
              <a:rect r="r" b="b" t="t" l="l"/>
              <a:pathLst>
                <a:path h="12569226" w="12652664">
                  <a:moveTo>
                    <a:pt x="0" y="0"/>
                  </a:moveTo>
                  <a:lnTo>
                    <a:pt x="12652664" y="0"/>
                  </a:lnTo>
                  <a:lnTo>
                    <a:pt x="12652664" y="12569226"/>
                  </a:lnTo>
                  <a:lnTo>
                    <a:pt x="0" y="1256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85" t="-4258" r="-1785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4317269" y="2269174"/>
              <a:ext cx="2859539" cy="2564398"/>
            </a:xfrm>
            <a:custGeom>
              <a:avLst/>
              <a:gdLst/>
              <a:ahLst/>
              <a:cxnLst/>
              <a:rect r="r" b="b" t="t" l="l"/>
              <a:pathLst>
                <a:path h="2564398" w="2859539">
                  <a:moveTo>
                    <a:pt x="0" y="0"/>
                  </a:moveTo>
                  <a:lnTo>
                    <a:pt x="2859540" y="0"/>
                  </a:lnTo>
                  <a:lnTo>
                    <a:pt x="2859540" y="2564398"/>
                  </a:lnTo>
                  <a:lnTo>
                    <a:pt x="0" y="2564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4459" t="0" r="-20059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697820" y="1315697"/>
            <a:ext cx="2636997" cy="2267324"/>
          </a:xfrm>
          <a:custGeom>
            <a:avLst/>
            <a:gdLst/>
            <a:ahLst/>
            <a:cxnLst/>
            <a:rect r="r" b="b" t="t" l="l"/>
            <a:pathLst>
              <a:path h="2267324" w="2636997">
                <a:moveTo>
                  <a:pt x="0" y="0"/>
                </a:moveTo>
                <a:lnTo>
                  <a:pt x="2636997" y="0"/>
                </a:lnTo>
                <a:lnTo>
                  <a:pt x="2636997" y="2267324"/>
                </a:lnTo>
                <a:lnTo>
                  <a:pt x="0" y="22673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68751" y="8082360"/>
            <a:ext cx="2324778" cy="1834638"/>
          </a:xfrm>
          <a:custGeom>
            <a:avLst/>
            <a:gdLst/>
            <a:ahLst/>
            <a:cxnLst/>
            <a:rect r="r" b="b" t="t" l="l"/>
            <a:pathLst>
              <a:path h="1834638" w="2324778">
                <a:moveTo>
                  <a:pt x="0" y="0"/>
                </a:moveTo>
                <a:lnTo>
                  <a:pt x="2324778" y="0"/>
                </a:lnTo>
                <a:lnTo>
                  <a:pt x="2324778" y="1834638"/>
                </a:lnTo>
                <a:lnTo>
                  <a:pt x="0" y="18346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79247" y="8196218"/>
            <a:ext cx="2538862" cy="1983919"/>
          </a:xfrm>
          <a:custGeom>
            <a:avLst/>
            <a:gdLst/>
            <a:ahLst/>
            <a:cxnLst/>
            <a:rect r="r" b="b" t="t" l="l"/>
            <a:pathLst>
              <a:path h="1983919" w="2538862">
                <a:moveTo>
                  <a:pt x="0" y="0"/>
                </a:moveTo>
                <a:lnTo>
                  <a:pt x="2538863" y="0"/>
                </a:lnTo>
                <a:lnTo>
                  <a:pt x="2538863" y="1983919"/>
                </a:lnTo>
                <a:lnTo>
                  <a:pt x="0" y="19839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838" t="-30369" r="-15614" b="-23776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14528" y="4533000"/>
            <a:ext cx="7603582" cy="986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1"/>
              </a:lnSpc>
            </a:pPr>
            <a:r>
              <a:rPr lang="en-US" sz="6418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hollow blocks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026719" y="3643659"/>
            <a:ext cx="4229096" cy="637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8"/>
              </a:lnSpc>
            </a:pPr>
            <a:r>
              <a:rPr lang="en-US" b="true" sz="3999" i="true">
                <a:solidFill>
                  <a:srgbClr val="000000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Manufacturer of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17377" y="5491324"/>
            <a:ext cx="847780" cy="479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0"/>
              </a:lnSpc>
            </a:pPr>
            <a:r>
              <a:rPr lang="en-US" sz="2992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&amp;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14528" y="5961052"/>
            <a:ext cx="7603582" cy="986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1"/>
              </a:lnSpc>
            </a:pPr>
            <a:r>
              <a:rPr lang="en-US" sz="6418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solid blocks 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77591" y="9455467"/>
            <a:ext cx="3640169" cy="523258"/>
            <a:chOff x="0" y="0"/>
            <a:chExt cx="4853559" cy="69767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111120">
            <a:off x="17325005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1" y="0"/>
                </a:lnTo>
                <a:lnTo>
                  <a:pt x="1981121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14528" y="6938425"/>
            <a:ext cx="7603582" cy="986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1"/>
              </a:lnSpc>
            </a:pPr>
            <a:r>
              <a:rPr lang="en-US" sz="6418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since 2006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324608" y="311285"/>
            <a:ext cx="1914091" cy="1229006"/>
          </a:xfrm>
          <a:custGeom>
            <a:avLst/>
            <a:gdLst/>
            <a:ahLst/>
            <a:cxnLst/>
            <a:rect r="r" b="b" t="t" l="l"/>
            <a:pathLst>
              <a:path h="1229006" w="1914091">
                <a:moveTo>
                  <a:pt x="0" y="0"/>
                </a:moveTo>
                <a:lnTo>
                  <a:pt x="1914091" y="0"/>
                </a:lnTo>
                <a:lnTo>
                  <a:pt x="1914091" y="1229005"/>
                </a:lnTo>
                <a:lnTo>
                  <a:pt x="0" y="122900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770794" y="636683"/>
            <a:ext cx="10203172" cy="1065970"/>
            <a:chOff x="0" y="0"/>
            <a:chExt cx="2687255" cy="2807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87255" cy="280749"/>
            </a:xfrm>
            <a:custGeom>
              <a:avLst/>
              <a:gdLst/>
              <a:ahLst/>
              <a:cxnLst/>
              <a:rect r="r" b="b" t="t" l="l"/>
              <a:pathLst>
                <a:path h="280749" w="2687255">
                  <a:moveTo>
                    <a:pt x="38698" y="0"/>
                  </a:moveTo>
                  <a:lnTo>
                    <a:pt x="2648558" y="0"/>
                  </a:lnTo>
                  <a:cubicBezTo>
                    <a:pt x="2658821" y="0"/>
                    <a:pt x="2668664" y="4077"/>
                    <a:pt x="2675921" y="11334"/>
                  </a:cubicBezTo>
                  <a:cubicBezTo>
                    <a:pt x="2683178" y="18591"/>
                    <a:pt x="2687255" y="28434"/>
                    <a:pt x="2687255" y="38698"/>
                  </a:cubicBezTo>
                  <a:lnTo>
                    <a:pt x="2687255" y="242052"/>
                  </a:lnTo>
                  <a:cubicBezTo>
                    <a:pt x="2687255" y="252315"/>
                    <a:pt x="2683178" y="262158"/>
                    <a:pt x="2675921" y="269415"/>
                  </a:cubicBezTo>
                  <a:cubicBezTo>
                    <a:pt x="2668664" y="276672"/>
                    <a:pt x="2658821" y="280749"/>
                    <a:pt x="2648558" y="280749"/>
                  </a:cubicBezTo>
                  <a:lnTo>
                    <a:pt x="38698" y="280749"/>
                  </a:lnTo>
                  <a:cubicBezTo>
                    <a:pt x="28434" y="280749"/>
                    <a:pt x="18591" y="276672"/>
                    <a:pt x="11334" y="269415"/>
                  </a:cubicBezTo>
                  <a:cubicBezTo>
                    <a:pt x="4077" y="262158"/>
                    <a:pt x="0" y="252315"/>
                    <a:pt x="0" y="242052"/>
                  </a:cubicBezTo>
                  <a:lnTo>
                    <a:pt x="0" y="38698"/>
                  </a:lnTo>
                  <a:cubicBezTo>
                    <a:pt x="0" y="28434"/>
                    <a:pt x="4077" y="18591"/>
                    <a:pt x="11334" y="11334"/>
                  </a:cubicBezTo>
                  <a:cubicBezTo>
                    <a:pt x="18591" y="4077"/>
                    <a:pt x="28434" y="0"/>
                    <a:pt x="38698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687255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792583" y="784660"/>
            <a:ext cx="6702835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hollow blocks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33217" y="3979183"/>
            <a:ext cx="9073455" cy="4217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99"/>
              </a:lnSpc>
            </a:pPr>
            <a:r>
              <a:rPr lang="en-US" sz="33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Light Weight, reducing structural load</a:t>
            </a:r>
          </a:p>
          <a:p>
            <a:pPr algn="l">
              <a:lnSpc>
                <a:spcPts val="6799"/>
              </a:lnSpc>
            </a:pPr>
            <a:r>
              <a:rPr lang="en-US" sz="33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Excellent insulation properties</a:t>
            </a:r>
          </a:p>
          <a:p>
            <a:pPr algn="l">
              <a:lnSpc>
                <a:spcPts val="6799"/>
              </a:lnSpc>
            </a:pPr>
            <a:r>
              <a:rPr lang="en-US" sz="33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Environmentally Friendly</a:t>
            </a:r>
          </a:p>
          <a:p>
            <a:pPr algn="l">
              <a:lnSpc>
                <a:spcPts val="6799"/>
              </a:lnSpc>
            </a:pPr>
            <a:r>
              <a:rPr lang="en-US" sz="33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Facilitate wiring and plumbing installations</a:t>
            </a:r>
          </a:p>
          <a:p>
            <a:pPr algn="l">
              <a:lnSpc>
                <a:spcPts val="6799"/>
              </a:lnSpc>
            </a:pPr>
            <a:r>
              <a:rPr lang="en-US" sz="33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Good sound insulation, reducing noise pollution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607397" y="2907892"/>
            <a:ext cx="6997909" cy="698500"/>
            <a:chOff x="0" y="0"/>
            <a:chExt cx="1843071" cy="1839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43071" cy="183967"/>
            </a:xfrm>
            <a:custGeom>
              <a:avLst/>
              <a:gdLst/>
              <a:ahLst/>
              <a:cxnLst/>
              <a:rect r="r" b="b" t="t" l="l"/>
              <a:pathLst>
                <a:path h="183967" w="1843071">
                  <a:moveTo>
                    <a:pt x="0" y="0"/>
                  </a:moveTo>
                  <a:lnTo>
                    <a:pt x="1843071" y="0"/>
                  </a:lnTo>
                  <a:lnTo>
                    <a:pt x="1843071" y="183967"/>
                  </a:lnTo>
                  <a:lnTo>
                    <a:pt x="0" y="183967"/>
                  </a:lnTo>
                  <a:close/>
                </a:path>
              </a:pathLst>
            </a:custGeom>
            <a:solidFill>
              <a:srgbClr val="FDC83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1843071" cy="174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701133" y="2965042"/>
            <a:ext cx="6637526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Hollow Blocks in Construction: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521951" y="4325835"/>
            <a:ext cx="497580" cy="466820"/>
          </a:xfrm>
          <a:custGeom>
            <a:avLst/>
            <a:gdLst/>
            <a:ahLst/>
            <a:cxnLst/>
            <a:rect r="r" b="b" t="t" l="l"/>
            <a:pathLst>
              <a:path h="466820" w="497580">
                <a:moveTo>
                  <a:pt x="0" y="0"/>
                </a:moveTo>
                <a:lnTo>
                  <a:pt x="497580" y="0"/>
                </a:lnTo>
                <a:lnTo>
                  <a:pt x="497580" y="466820"/>
                </a:lnTo>
                <a:lnTo>
                  <a:pt x="0" y="4668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21951" y="5119248"/>
            <a:ext cx="497580" cy="466820"/>
          </a:xfrm>
          <a:custGeom>
            <a:avLst/>
            <a:gdLst/>
            <a:ahLst/>
            <a:cxnLst/>
            <a:rect r="r" b="b" t="t" l="l"/>
            <a:pathLst>
              <a:path h="466820" w="497580">
                <a:moveTo>
                  <a:pt x="0" y="0"/>
                </a:moveTo>
                <a:lnTo>
                  <a:pt x="497580" y="0"/>
                </a:lnTo>
                <a:lnTo>
                  <a:pt x="497580" y="466821"/>
                </a:lnTo>
                <a:lnTo>
                  <a:pt x="0" y="466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21951" y="6030793"/>
            <a:ext cx="497580" cy="466820"/>
          </a:xfrm>
          <a:custGeom>
            <a:avLst/>
            <a:gdLst/>
            <a:ahLst/>
            <a:cxnLst/>
            <a:rect r="r" b="b" t="t" l="l"/>
            <a:pathLst>
              <a:path h="466820" w="497580">
                <a:moveTo>
                  <a:pt x="0" y="0"/>
                </a:moveTo>
                <a:lnTo>
                  <a:pt x="497580" y="0"/>
                </a:lnTo>
                <a:lnTo>
                  <a:pt x="497580" y="466820"/>
                </a:lnTo>
                <a:lnTo>
                  <a:pt x="0" y="4668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21951" y="6814681"/>
            <a:ext cx="497580" cy="466820"/>
          </a:xfrm>
          <a:custGeom>
            <a:avLst/>
            <a:gdLst/>
            <a:ahLst/>
            <a:cxnLst/>
            <a:rect r="r" b="b" t="t" l="l"/>
            <a:pathLst>
              <a:path h="466820" w="497580">
                <a:moveTo>
                  <a:pt x="0" y="0"/>
                </a:moveTo>
                <a:lnTo>
                  <a:pt x="497580" y="0"/>
                </a:lnTo>
                <a:lnTo>
                  <a:pt x="497580" y="466821"/>
                </a:lnTo>
                <a:lnTo>
                  <a:pt x="0" y="466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21951" y="7615540"/>
            <a:ext cx="497580" cy="466820"/>
          </a:xfrm>
          <a:custGeom>
            <a:avLst/>
            <a:gdLst/>
            <a:ahLst/>
            <a:cxnLst/>
            <a:rect r="r" b="b" t="t" l="l"/>
            <a:pathLst>
              <a:path h="466820" w="497580">
                <a:moveTo>
                  <a:pt x="0" y="0"/>
                </a:moveTo>
                <a:lnTo>
                  <a:pt x="497580" y="0"/>
                </a:lnTo>
                <a:lnTo>
                  <a:pt x="497580" y="466820"/>
                </a:lnTo>
                <a:lnTo>
                  <a:pt x="0" y="4668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4838" t="-30369" r="-15614" b="-23776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144000" y="1923228"/>
            <a:ext cx="8409824" cy="7622479"/>
            <a:chOff x="0" y="0"/>
            <a:chExt cx="11213099" cy="1016330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386843" y="2759959"/>
              <a:ext cx="3384675" cy="3035332"/>
            </a:xfrm>
            <a:custGeom>
              <a:avLst/>
              <a:gdLst/>
              <a:ahLst/>
              <a:cxnLst/>
              <a:rect r="r" b="b" t="t" l="l"/>
              <a:pathLst>
                <a:path h="3035332" w="3384675">
                  <a:moveTo>
                    <a:pt x="0" y="0"/>
                  </a:moveTo>
                  <a:lnTo>
                    <a:pt x="3384674" y="0"/>
                  </a:lnTo>
                  <a:lnTo>
                    <a:pt x="3384674" y="3035333"/>
                  </a:lnTo>
                  <a:lnTo>
                    <a:pt x="0" y="3035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14459" t="0" r="-20059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1213099" cy="5296433"/>
            </a:xfrm>
            <a:custGeom>
              <a:avLst/>
              <a:gdLst/>
              <a:ahLst/>
              <a:cxnLst/>
              <a:rect r="r" b="b" t="t" l="l"/>
              <a:pathLst>
                <a:path h="5296433" w="11213099">
                  <a:moveTo>
                    <a:pt x="0" y="0"/>
                  </a:moveTo>
                  <a:lnTo>
                    <a:pt x="11213099" y="0"/>
                  </a:lnTo>
                  <a:lnTo>
                    <a:pt x="11213099" y="5296433"/>
                  </a:lnTo>
                  <a:lnTo>
                    <a:pt x="0" y="5296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50800" t="-8737" r="0" b="-50893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6772494" y="5157058"/>
              <a:ext cx="3017676" cy="5006246"/>
            </a:xfrm>
            <a:custGeom>
              <a:avLst/>
              <a:gdLst/>
              <a:ahLst/>
              <a:cxnLst/>
              <a:rect r="r" b="b" t="t" l="l"/>
              <a:pathLst>
                <a:path h="5006246" w="3017676">
                  <a:moveTo>
                    <a:pt x="0" y="0"/>
                  </a:moveTo>
                  <a:lnTo>
                    <a:pt x="3017676" y="0"/>
                  </a:lnTo>
                  <a:lnTo>
                    <a:pt x="3017676" y="5006247"/>
                  </a:lnTo>
                  <a:lnTo>
                    <a:pt x="0" y="50062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415523" t="-58733" r="-44823" b="-10149"/>
              </a:stretch>
            </a:blip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770794" y="636683"/>
            <a:ext cx="10203172" cy="1065970"/>
            <a:chOff x="0" y="0"/>
            <a:chExt cx="2687255" cy="2807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87255" cy="280749"/>
            </a:xfrm>
            <a:custGeom>
              <a:avLst/>
              <a:gdLst/>
              <a:ahLst/>
              <a:cxnLst/>
              <a:rect r="r" b="b" t="t" l="l"/>
              <a:pathLst>
                <a:path h="280749" w="2687255">
                  <a:moveTo>
                    <a:pt x="38698" y="0"/>
                  </a:moveTo>
                  <a:lnTo>
                    <a:pt x="2648558" y="0"/>
                  </a:lnTo>
                  <a:cubicBezTo>
                    <a:pt x="2658821" y="0"/>
                    <a:pt x="2668664" y="4077"/>
                    <a:pt x="2675921" y="11334"/>
                  </a:cubicBezTo>
                  <a:cubicBezTo>
                    <a:pt x="2683178" y="18591"/>
                    <a:pt x="2687255" y="28434"/>
                    <a:pt x="2687255" y="38698"/>
                  </a:cubicBezTo>
                  <a:lnTo>
                    <a:pt x="2687255" y="242052"/>
                  </a:lnTo>
                  <a:cubicBezTo>
                    <a:pt x="2687255" y="252315"/>
                    <a:pt x="2683178" y="262158"/>
                    <a:pt x="2675921" y="269415"/>
                  </a:cubicBezTo>
                  <a:cubicBezTo>
                    <a:pt x="2668664" y="276672"/>
                    <a:pt x="2658821" y="280749"/>
                    <a:pt x="2648558" y="280749"/>
                  </a:cubicBezTo>
                  <a:lnTo>
                    <a:pt x="38698" y="280749"/>
                  </a:lnTo>
                  <a:cubicBezTo>
                    <a:pt x="28434" y="280749"/>
                    <a:pt x="18591" y="276672"/>
                    <a:pt x="11334" y="269415"/>
                  </a:cubicBezTo>
                  <a:cubicBezTo>
                    <a:pt x="4077" y="262158"/>
                    <a:pt x="0" y="252315"/>
                    <a:pt x="0" y="242052"/>
                  </a:cubicBezTo>
                  <a:lnTo>
                    <a:pt x="0" y="38698"/>
                  </a:lnTo>
                  <a:cubicBezTo>
                    <a:pt x="0" y="28434"/>
                    <a:pt x="4077" y="18591"/>
                    <a:pt x="11334" y="11334"/>
                  </a:cubicBezTo>
                  <a:cubicBezTo>
                    <a:pt x="18591" y="4077"/>
                    <a:pt x="28434" y="0"/>
                    <a:pt x="38698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687255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07397" y="2907892"/>
            <a:ext cx="3503721" cy="698500"/>
            <a:chOff x="0" y="0"/>
            <a:chExt cx="922791" cy="18396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2791" cy="183967"/>
            </a:xfrm>
            <a:custGeom>
              <a:avLst/>
              <a:gdLst/>
              <a:ahLst/>
              <a:cxnLst/>
              <a:rect r="r" b="b" t="t" l="l"/>
              <a:pathLst>
                <a:path h="183967" w="922791">
                  <a:moveTo>
                    <a:pt x="0" y="0"/>
                  </a:moveTo>
                  <a:lnTo>
                    <a:pt x="922791" y="0"/>
                  </a:lnTo>
                  <a:lnTo>
                    <a:pt x="922791" y="183967"/>
                  </a:lnTo>
                  <a:lnTo>
                    <a:pt x="0" y="183967"/>
                  </a:lnTo>
                  <a:close/>
                </a:path>
              </a:pathLst>
            </a:custGeom>
            <a:solidFill>
              <a:srgbClr val="FDC83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922791" cy="174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701133" y="5418918"/>
            <a:ext cx="611265" cy="573478"/>
          </a:xfrm>
          <a:custGeom>
            <a:avLst/>
            <a:gdLst/>
            <a:ahLst/>
            <a:cxnLst/>
            <a:rect r="r" b="b" t="t" l="l"/>
            <a:pathLst>
              <a:path h="573478" w="611265">
                <a:moveTo>
                  <a:pt x="0" y="0"/>
                </a:moveTo>
                <a:lnTo>
                  <a:pt x="611266" y="0"/>
                </a:lnTo>
                <a:lnTo>
                  <a:pt x="611266" y="573478"/>
                </a:lnTo>
                <a:lnTo>
                  <a:pt x="0" y="5734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01133" y="4614732"/>
            <a:ext cx="642415" cy="520940"/>
          </a:xfrm>
          <a:custGeom>
            <a:avLst/>
            <a:gdLst/>
            <a:ahLst/>
            <a:cxnLst/>
            <a:rect r="r" b="b" t="t" l="l"/>
            <a:pathLst>
              <a:path h="520940" w="642415">
                <a:moveTo>
                  <a:pt x="0" y="0"/>
                </a:moveTo>
                <a:lnTo>
                  <a:pt x="642416" y="0"/>
                </a:lnTo>
                <a:lnTo>
                  <a:pt x="642416" y="520940"/>
                </a:lnTo>
                <a:lnTo>
                  <a:pt x="0" y="520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01133" y="6346803"/>
            <a:ext cx="611265" cy="573478"/>
          </a:xfrm>
          <a:custGeom>
            <a:avLst/>
            <a:gdLst/>
            <a:ahLst/>
            <a:cxnLst/>
            <a:rect r="r" b="b" t="t" l="l"/>
            <a:pathLst>
              <a:path h="573478" w="611265">
                <a:moveTo>
                  <a:pt x="0" y="0"/>
                </a:moveTo>
                <a:lnTo>
                  <a:pt x="611266" y="0"/>
                </a:lnTo>
                <a:lnTo>
                  <a:pt x="611266" y="573478"/>
                </a:lnTo>
                <a:lnTo>
                  <a:pt x="0" y="5734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4838" t="-30369" r="-15614" b="-23776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6527704" y="6248268"/>
            <a:ext cx="9783209" cy="2813807"/>
            <a:chOff x="0" y="0"/>
            <a:chExt cx="1891902" cy="54414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891902" cy="544141"/>
            </a:xfrm>
            <a:custGeom>
              <a:avLst/>
              <a:gdLst/>
              <a:ahLst/>
              <a:cxnLst/>
              <a:rect r="r" b="b" t="t" l="l"/>
              <a:pathLst>
                <a:path h="544141" w="1891902">
                  <a:moveTo>
                    <a:pt x="1688702" y="0"/>
                  </a:moveTo>
                  <a:lnTo>
                    <a:pt x="0" y="0"/>
                  </a:lnTo>
                  <a:lnTo>
                    <a:pt x="203200" y="544141"/>
                  </a:lnTo>
                  <a:lnTo>
                    <a:pt x="1891902" y="544141"/>
                  </a:lnTo>
                  <a:lnTo>
                    <a:pt x="1688702" y="0"/>
                  </a:lnTo>
                  <a:close/>
                </a:path>
              </a:pathLst>
            </a:custGeom>
            <a:solidFill>
              <a:srgbClr val="45758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5792583" y="784660"/>
            <a:ext cx="6702835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hollow blocks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01133" y="2965042"/>
            <a:ext cx="4091449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Available Sizes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600110" y="4404203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b="true" sz="5082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L</a:t>
            </a:r>
            <a:r>
              <a:rPr lang="en-US" b="true" sz="5082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 x B  x H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600110" y="5234658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sz="508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15 x 4 x 8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600110" y="6162543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sz="508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15 x 6 x 8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6173496" y="6346803"/>
            <a:ext cx="10114910" cy="2911497"/>
            <a:chOff x="0" y="0"/>
            <a:chExt cx="1891902" cy="54456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91902" cy="544569"/>
            </a:xfrm>
            <a:custGeom>
              <a:avLst/>
              <a:gdLst/>
              <a:ahLst/>
              <a:cxnLst/>
              <a:rect r="r" b="b" t="t" l="l"/>
              <a:pathLst>
                <a:path h="544569" w="1891902">
                  <a:moveTo>
                    <a:pt x="1688702" y="0"/>
                  </a:moveTo>
                  <a:lnTo>
                    <a:pt x="0" y="0"/>
                  </a:lnTo>
                  <a:lnTo>
                    <a:pt x="203200" y="544569"/>
                  </a:lnTo>
                  <a:lnTo>
                    <a:pt x="1891902" y="544569"/>
                  </a:lnTo>
                  <a:lnTo>
                    <a:pt x="1688702" y="0"/>
                  </a:lnTo>
                  <a:close/>
                </a:path>
              </a:pathLst>
            </a:custGeom>
            <a:blipFill>
              <a:blip r:embed="rId19"/>
              <a:stretch>
                <a:fillRect l="-65096" t="-182542" r="-26644" b="-92157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8715572" y="1293749"/>
            <a:ext cx="9102538" cy="8250339"/>
            <a:chOff x="0" y="0"/>
            <a:chExt cx="12136717" cy="11000451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2583446" y="2987296"/>
              <a:ext cx="3663469" cy="3285351"/>
            </a:xfrm>
            <a:custGeom>
              <a:avLst/>
              <a:gdLst/>
              <a:ahLst/>
              <a:cxnLst/>
              <a:rect r="r" b="b" t="t" l="l"/>
              <a:pathLst>
                <a:path h="3285351" w="3663469">
                  <a:moveTo>
                    <a:pt x="0" y="0"/>
                  </a:moveTo>
                  <a:lnTo>
                    <a:pt x="3663468" y="0"/>
                  </a:lnTo>
                  <a:lnTo>
                    <a:pt x="3663468" y="3285351"/>
                  </a:lnTo>
                  <a:lnTo>
                    <a:pt x="0" y="3285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14459" t="0" r="-20059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136717" cy="5732698"/>
            </a:xfrm>
            <a:custGeom>
              <a:avLst/>
              <a:gdLst/>
              <a:ahLst/>
              <a:cxnLst/>
              <a:rect r="r" b="b" t="t" l="l"/>
              <a:pathLst>
                <a:path h="5732698" w="12136717">
                  <a:moveTo>
                    <a:pt x="0" y="0"/>
                  </a:moveTo>
                  <a:lnTo>
                    <a:pt x="12136717" y="0"/>
                  </a:lnTo>
                  <a:lnTo>
                    <a:pt x="12136717" y="5732698"/>
                  </a:lnTo>
                  <a:lnTo>
                    <a:pt x="0" y="5732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50800" t="-8737" r="0" b="-50893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7330341" y="5581843"/>
              <a:ext cx="3266241" cy="5418609"/>
            </a:xfrm>
            <a:custGeom>
              <a:avLst/>
              <a:gdLst/>
              <a:ahLst/>
              <a:cxnLst/>
              <a:rect r="r" b="b" t="t" l="l"/>
              <a:pathLst>
                <a:path h="5418609" w="3266241">
                  <a:moveTo>
                    <a:pt x="0" y="0"/>
                  </a:moveTo>
                  <a:lnTo>
                    <a:pt x="3266241" y="0"/>
                  </a:lnTo>
                  <a:lnTo>
                    <a:pt x="3266241" y="5418608"/>
                  </a:lnTo>
                  <a:lnTo>
                    <a:pt x="0" y="5418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415523" t="-58733" r="-44823" b="-10149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31820" y="3900151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31820" y="4663698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31820" y="5428513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31820" y="6373728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31820" y="7432714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31820" y="2405463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3"/>
                </a:lnTo>
                <a:lnTo>
                  <a:pt x="0" y="4789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hollow blocks applications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77602" y="2453088"/>
            <a:ext cx="12535111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Versatile construction materials with various applications known as</a:t>
            </a:r>
          </a:p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Concrete Masonry Units.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048828" y="3928726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Building Walls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577312" y="3928726"/>
            <a:ext cx="7274888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E</a:t>
            </a: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asy stacking, alignment, and stability.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048828" y="4681946"/>
            <a:ext cx="407017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Foundation Construction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510671" y="4671010"/>
            <a:ext cx="9923836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durability &amp; load-bearing capacity, ensuring stability and longevity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48828" y="5457088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Partition Walls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521924" y="5293037"/>
            <a:ext cx="9604032" cy="693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Used in residential &amp; commercial spaces to create partition walls without compromising structural integrity.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048828" y="6391976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Retaining Walls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521924" y="6245923"/>
            <a:ext cx="11141745" cy="693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Interlocking blocks are ideal for sturdy retaining walls, offering effective barriers against soil or water due to their design &amp; weight.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048828" y="7450962"/>
            <a:ext cx="2268932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Fireproofing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521924" y="7388447"/>
            <a:ext cx="8574543" cy="693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Fire-resistant, ideal for fireproofing like building firewalls to contain &amp; prevent fire spread in buildings.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4838" t="-30369" r="-15614" b="-23776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770794" y="636683"/>
            <a:ext cx="10203172" cy="1065970"/>
            <a:chOff x="0" y="0"/>
            <a:chExt cx="2687255" cy="2807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87255" cy="280749"/>
            </a:xfrm>
            <a:custGeom>
              <a:avLst/>
              <a:gdLst/>
              <a:ahLst/>
              <a:cxnLst/>
              <a:rect r="r" b="b" t="t" l="l"/>
              <a:pathLst>
                <a:path h="280749" w="2687255">
                  <a:moveTo>
                    <a:pt x="38698" y="0"/>
                  </a:moveTo>
                  <a:lnTo>
                    <a:pt x="2648558" y="0"/>
                  </a:lnTo>
                  <a:cubicBezTo>
                    <a:pt x="2658821" y="0"/>
                    <a:pt x="2668664" y="4077"/>
                    <a:pt x="2675921" y="11334"/>
                  </a:cubicBezTo>
                  <a:cubicBezTo>
                    <a:pt x="2683178" y="18591"/>
                    <a:pt x="2687255" y="28434"/>
                    <a:pt x="2687255" y="38698"/>
                  </a:cubicBezTo>
                  <a:lnTo>
                    <a:pt x="2687255" y="242052"/>
                  </a:lnTo>
                  <a:cubicBezTo>
                    <a:pt x="2687255" y="252315"/>
                    <a:pt x="2683178" y="262158"/>
                    <a:pt x="2675921" y="269415"/>
                  </a:cubicBezTo>
                  <a:cubicBezTo>
                    <a:pt x="2668664" y="276672"/>
                    <a:pt x="2658821" y="280749"/>
                    <a:pt x="2648558" y="280749"/>
                  </a:cubicBezTo>
                  <a:lnTo>
                    <a:pt x="38698" y="280749"/>
                  </a:lnTo>
                  <a:cubicBezTo>
                    <a:pt x="28434" y="280749"/>
                    <a:pt x="18591" y="276672"/>
                    <a:pt x="11334" y="269415"/>
                  </a:cubicBezTo>
                  <a:cubicBezTo>
                    <a:pt x="4077" y="262158"/>
                    <a:pt x="0" y="252315"/>
                    <a:pt x="0" y="242052"/>
                  </a:cubicBezTo>
                  <a:lnTo>
                    <a:pt x="0" y="38698"/>
                  </a:lnTo>
                  <a:cubicBezTo>
                    <a:pt x="0" y="28434"/>
                    <a:pt x="4077" y="18591"/>
                    <a:pt x="11334" y="11334"/>
                  </a:cubicBezTo>
                  <a:cubicBezTo>
                    <a:pt x="18591" y="4077"/>
                    <a:pt x="28434" y="0"/>
                    <a:pt x="38698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687255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792583" y="784660"/>
            <a:ext cx="6702835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solid blocks 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384445" y="2208617"/>
            <a:ext cx="6997909" cy="698500"/>
            <a:chOff x="0" y="0"/>
            <a:chExt cx="1843071" cy="18396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3071" cy="183967"/>
            </a:xfrm>
            <a:custGeom>
              <a:avLst/>
              <a:gdLst/>
              <a:ahLst/>
              <a:cxnLst/>
              <a:rect r="r" b="b" t="t" l="l"/>
              <a:pathLst>
                <a:path h="183967" w="1843071">
                  <a:moveTo>
                    <a:pt x="0" y="0"/>
                  </a:moveTo>
                  <a:lnTo>
                    <a:pt x="1843071" y="0"/>
                  </a:lnTo>
                  <a:lnTo>
                    <a:pt x="1843071" y="183967"/>
                  </a:lnTo>
                  <a:lnTo>
                    <a:pt x="0" y="183967"/>
                  </a:lnTo>
                  <a:close/>
                </a:path>
              </a:pathLst>
            </a:custGeom>
            <a:solidFill>
              <a:srgbClr val="FDC83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1843071" cy="174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478182" y="2265767"/>
            <a:ext cx="6637526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Solid Blocks in Construction: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99000" y="3629740"/>
            <a:ext cx="11746799" cy="4452621"/>
            <a:chOff x="0" y="0"/>
            <a:chExt cx="15662399" cy="5936827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815020" y="-276225"/>
              <a:ext cx="13627798" cy="55306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99"/>
                </a:lnSpc>
              </a:pPr>
              <a:r>
                <a:rPr lang="en-US" sz="33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Offer durability, strength, and versatility</a:t>
              </a:r>
            </a:p>
            <a:p>
              <a:pPr algn="l">
                <a:lnSpc>
                  <a:spcPts val="6799"/>
                </a:lnSpc>
              </a:pPr>
              <a:r>
                <a:rPr lang="en-US" sz="33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Provide structural integrity for robust buildings</a:t>
              </a:r>
            </a:p>
            <a:p>
              <a:pPr algn="l">
                <a:lnSpc>
                  <a:spcPts val="6799"/>
                </a:lnSpc>
              </a:pPr>
              <a:r>
                <a:rPr lang="en-US" sz="33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Offer thermal insulation for energy efficiency</a:t>
              </a:r>
            </a:p>
            <a:p>
              <a:pPr algn="l">
                <a:lnSpc>
                  <a:spcPts val="6799"/>
                </a:lnSpc>
              </a:pPr>
              <a:r>
                <a:rPr lang="en-US" sz="33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Resistant to weathering, pests, and fire for safety</a:t>
              </a:r>
            </a:p>
            <a:p>
              <a:pPr algn="l">
                <a:lnSpc>
                  <a:spcPts val="6799"/>
                </a:lnSpc>
              </a:pPr>
              <a:r>
                <a:rPr lang="en-US" sz="33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Facilitate faster construction and are environmentally 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46760"/>
              <a:ext cx="663440" cy="622427"/>
            </a:xfrm>
            <a:custGeom>
              <a:avLst/>
              <a:gdLst/>
              <a:ahLst/>
              <a:cxnLst/>
              <a:rect r="r" b="b" t="t" l="l"/>
              <a:pathLst>
                <a:path h="622427" w="663440">
                  <a:moveTo>
                    <a:pt x="0" y="0"/>
                  </a:moveTo>
                  <a:lnTo>
                    <a:pt x="663440" y="0"/>
                  </a:lnTo>
                  <a:lnTo>
                    <a:pt x="663440" y="622427"/>
                  </a:lnTo>
                  <a:lnTo>
                    <a:pt x="0" y="622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1151787"/>
              <a:ext cx="663440" cy="622427"/>
            </a:xfrm>
            <a:custGeom>
              <a:avLst/>
              <a:gdLst/>
              <a:ahLst/>
              <a:cxnLst/>
              <a:rect r="r" b="b" t="t" l="l"/>
              <a:pathLst>
                <a:path h="622427" w="663440">
                  <a:moveTo>
                    <a:pt x="0" y="0"/>
                  </a:moveTo>
                  <a:lnTo>
                    <a:pt x="663440" y="0"/>
                  </a:lnTo>
                  <a:lnTo>
                    <a:pt x="663440" y="622427"/>
                  </a:lnTo>
                  <a:lnTo>
                    <a:pt x="0" y="622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2367180"/>
              <a:ext cx="663440" cy="622427"/>
            </a:xfrm>
            <a:custGeom>
              <a:avLst/>
              <a:gdLst/>
              <a:ahLst/>
              <a:cxnLst/>
              <a:rect r="r" b="b" t="t" l="l"/>
              <a:pathLst>
                <a:path h="622427" w="663440">
                  <a:moveTo>
                    <a:pt x="0" y="0"/>
                  </a:moveTo>
                  <a:lnTo>
                    <a:pt x="663440" y="0"/>
                  </a:lnTo>
                  <a:lnTo>
                    <a:pt x="663440" y="622427"/>
                  </a:lnTo>
                  <a:lnTo>
                    <a:pt x="0" y="622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3412364"/>
              <a:ext cx="663440" cy="622427"/>
            </a:xfrm>
            <a:custGeom>
              <a:avLst/>
              <a:gdLst/>
              <a:ahLst/>
              <a:cxnLst/>
              <a:rect r="r" b="b" t="t" l="l"/>
              <a:pathLst>
                <a:path h="622427" w="663440">
                  <a:moveTo>
                    <a:pt x="0" y="0"/>
                  </a:moveTo>
                  <a:lnTo>
                    <a:pt x="663440" y="0"/>
                  </a:lnTo>
                  <a:lnTo>
                    <a:pt x="663440" y="622427"/>
                  </a:lnTo>
                  <a:lnTo>
                    <a:pt x="0" y="622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4480176"/>
              <a:ext cx="663440" cy="622427"/>
            </a:xfrm>
            <a:custGeom>
              <a:avLst/>
              <a:gdLst/>
              <a:ahLst/>
              <a:cxnLst/>
              <a:rect r="r" b="b" t="t" l="l"/>
              <a:pathLst>
                <a:path h="622427" w="663440">
                  <a:moveTo>
                    <a:pt x="0" y="0"/>
                  </a:moveTo>
                  <a:lnTo>
                    <a:pt x="663440" y="0"/>
                  </a:lnTo>
                  <a:lnTo>
                    <a:pt x="663440" y="622427"/>
                  </a:lnTo>
                  <a:lnTo>
                    <a:pt x="0" y="622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815020" y="4978189"/>
              <a:ext cx="14847379" cy="9586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99"/>
                </a:lnSpc>
              </a:pPr>
              <a:r>
                <a:rPr lang="en-US" sz="33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friendly as they can be recycled.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1532812" y="2848259"/>
            <a:ext cx="6285298" cy="5137384"/>
          </a:xfrm>
          <a:custGeom>
            <a:avLst/>
            <a:gdLst/>
            <a:ahLst/>
            <a:cxnLst/>
            <a:rect r="r" b="b" t="t" l="l"/>
            <a:pathLst>
              <a:path h="5137384" w="6285298">
                <a:moveTo>
                  <a:pt x="0" y="0"/>
                </a:moveTo>
                <a:lnTo>
                  <a:pt x="6285298" y="0"/>
                </a:lnTo>
                <a:lnTo>
                  <a:pt x="6285298" y="5137384"/>
                </a:lnTo>
                <a:lnTo>
                  <a:pt x="0" y="51373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4838" t="-30369" r="-15614" b="-23776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770794" y="636683"/>
            <a:ext cx="10203172" cy="1065970"/>
            <a:chOff x="0" y="0"/>
            <a:chExt cx="2687255" cy="2807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87255" cy="280749"/>
            </a:xfrm>
            <a:custGeom>
              <a:avLst/>
              <a:gdLst/>
              <a:ahLst/>
              <a:cxnLst/>
              <a:rect r="r" b="b" t="t" l="l"/>
              <a:pathLst>
                <a:path h="280749" w="2687255">
                  <a:moveTo>
                    <a:pt x="38698" y="0"/>
                  </a:moveTo>
                  <a:lnTo>
                    <a:pt x="2648558" y="0"/>
                  </a:lnTo>
                  <a:cubicBezTo>
                    <a:pt x="2658821" y="0"/>
                    <a:pt x="2668664" y="4077"/>
                    <a:pt x="2675921" y="11334"/>
                  </a:cubicBezTo>
                  <a:cubicBezTo>
                    <a:pt x="2683178" y="18591"/>
                    <a:pt x="2687255" y="28434"/>
                    <a:pt x="2687255" y="38698"/>
                  </a:cubicBezTo>
                  <a:lnTo>
                    <a:pt x="2687255" y="242052"/>
                  </a:lnTo>
                  <a:cubicBezTo>
                    <a:pt x="2687255" y="252315"/>
                    <a:pt x="2683178" y="262158"/>
                    <a:pt x="2675921" y="269415"/>
                  </a:cubicBezTo>
                  <a:cubicBezTo>
                    <a:pt x="2668664" y="276672"/>
                    <a:pt x="2658821" y="280749"/>
                    <a:pt x="2648558" y="280749"/>
                  </a:cubicBezTo>
                  <a:lnTo>
                    <a:pt x="38698" y="280749"/>
                  </a:lnTo>
                  <a:cubicBezTo>
                    <a:pt x="28434" y="280749"/>
                    <a:pt x="18591" y="276672"/>
                    <a:pt x="11334" y="269415"/>
                  </a:cubicBezTo>
                  <a:cubicBezTo>
                    <a:pt x="4077" y="262158"/>
                    <a:pt x="0" y="252315"/>
                    <a:pt x="0" y="242052"/>
                  </a:cubicBezTo>
                  <a:lnTo>
                    <a:pt x="0" y="38698"/>
                  </a:lnTo>
                  <a:cubicBezTo>
                    <a:pt x="0" y="28434"/>
                    <a:pt x="4077" y="18591"/>
                    <a:pt x="11334" y="11334"/>
                  </a:cubicBezTo>
                  <a:cubicBezTo>
                    <a:pt x="18591" y="4077"/>
                    <a:pt x="28434" y="0"/>
                    <a:pt x="38698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687255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07397" y="2907892"/>
            <a:ext cx="3503721" cy="698500"/>
            <a:chOff x="0" y="0"/>
            <a:chExt cx="922791" cy="18396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2791" cy="183967"/>
            </a:xfrm>
            <a:custGeom>
              <a:avLst/>
              <a:gdLst/>
              <a:ahLst/>
              <a:cxnLst/>
              <a:rect r="r" b="b" t="t" l="l"/>
              <a:pathLst>
                <a:path h="183967" w="922791">
                  <a:moveTo>
                    <a:pt x="0" y="0"/>
                  </a:moveTo>
                  <a:lnTo>
                    <a:pt x="922791" y="0"/>
                  </a:lnTo>
                  <a:lnTo>
                    <a:pt x="922791" y="183967"/>
                  </a:lnTo>
                  <a:lnTo>
                    <a:pt x="0" y="183967"/>
                  </a:lnTo>
                  <a:close/>
                </a:path>
              </a:pathLst>
            </a:custGeom>
            <a:solidFill>
              <a:srgbClr val="FDC83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922791" cy="174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5792583" y="784660"/>
            <a:ext cx="6702835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solid blocks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01133" y="2965042"/>
            <a:ext cx="4091449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Available Sizes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701133" y="5418918"/>
            <a:ext cx="611265" cy="573478"/>
          </a:xfrm>
          <a:custGeom>
            <a:avLst/>
            <a:gdLst/>
            <a:ahLst/>
            <a:cxnLst/>
            <a:rect r="r" b="b" t="t" l="l"/>
            <a:pathLst>
              <a:path h="573478" w="611265">
                <a:moveTo>
                  <a:pt x="0" y="0"/>
                </a:moveTo>
                <a:lnTo>
                  <a:pt x="611266" y="0"/>
                </a:lnTo>
                <a:lnTo>
                  <a:pt x="611266" y="573478"/>
                </a:lnTo>
                <a:lnTo>
                  <a:pt x="0" y="5734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701133" y="4614732"/>
            <a:ext cx="642415" cy="520940"/>
          </a:xfrm>
          <a:custGeom>
            <a:avLst/>
            <a:gdLst/>
            <a:ahLst/>
            <a:cxnLst/>
            <a:rect r="r" b="b" t="t" l="l"/>
            <a:pathLst>
              <a:path h="520940" w="642415">
                <a:moveTo>
                  <a:pt x="0" y="0"/>
                </a:moveTo>
                <a:lnTo>
                  <a:pt x="642416" y="0"/>
                </a:lnTo>
                <a:lnTo>
                  <a:pt x="642416" y="520940"/>
                </a:lnTo>
                <a:lnTo>
                  <a:pt x="0" y="520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600110" y="4404203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b="true" sz="5082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L</a:t>
            </a:r>
            <a:r>
              <a:rPr lang="en-US" b="true" sz="5082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 x B  x 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600110" y="5234658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sz="508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15 x 4 x 8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701133" y="6346803"/>
            <a:ext cx="611265" cy="573478"/>
          </a:xfrm>
          <a:custGeom>
            <a:avLst/>
            <a:gdLst/>
            <a:ahLst/>
            <a:cxnLst/>
            <a:rect r="r" b="b" t="t" l="l"/>
            <a:pathLst>
              <a:path h="573478" w="611265">
                <a:moveTo>
                  <a:pt x="0" y="0"/>
                </a:moveTo>
                <a:lnTo>
                  <a:pt x="611266" y="0"/>
                </a:lnTo>
                <a:lnTo>
                  <a:pt x="611266" y="573478"/>
                </a:lnTo>
                <a:lnTo>
                  <a:pt x="0" y="5734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600110" y="6162543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sz="508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12 x 6 x 8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6193878" y="5418918"/>
            <a:ext cx="611265" cy="573478"/>
          </a:xfrm>
          <a:custGeom>
            <a:avLst/>
            <a:gdLst/>
            <a:ahLst/>
            <a:cxnLst/>
            <a:rect r="r" b="b" t="t" l="l"/>
            <a:pathLst>
              <a:path h="573478" w="611265">
                <a:moveTo>
                  <a:pt x="0" y="0"/>
                </a:moveTo>
                <a:lnTo>
                  <a:pt x="611266" y="0"/>
                </a:lnTo>
                <a:lnTo>
                  <a:pt x="611266" y="573478"/>
                </a:lnTo>
                <a:lnTo>
                  <a:pt x="0" y="5734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092855" y="5234658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sz="508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12 x 8 x 8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6193878" y="6346803"/>
            <a:ext cx="611265" cy="573478"/>
          </a:xfrm>
          <a:custGeom>
            <a:avLst/>
            <a:gdLst/>
            <a:ahLst/>
            <a:cxnLst/>
            <a:rect r="r" b="b" t="t" l="l"/>
            <a:pathLst>
              <a:path h="573478" w="611265">
                <a:moveTo>
                  <a:pt x="0" y="0"/>
                </a:moveTo>
                <a:lnTo>
                  <a:pt x="611266" y="0"/>
                </a:lnTo>
                <a:lnTo>
                  <a:pt x="611266" y="573478"/>
                </a:lnTo>
                <a:lnTo>
                  <a:pt x="0" y="5734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7092855" y="6162543"/>
            <a:ext cx="3078800" cy="85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7"/>
              </a:lnSpc>
            </a:pPr>
            <a:r>
              <a:rPr lang="en-US" sz="508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12 x 9 x 8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0686005" y="2907892"/>
            <a:ext cx="6285298" cy="5137384"/>
          </a:xfrm>
          <a:custGeom>
            <a:avLst/>
            <a:gdLst/>
            <a:ahLst/>
            <a:cxnLst/>
            <a:rect r="r" b="b" t="t" l="l"/>
            <a:pathLst>
              <a:path h="5137384" w="6285298">
                <a:moveTo>
                  <a:pt x="0" y="0"/>
                </a:moveTo>
                <a:lnTo>
                  <a:pt x="6285298" y="0"/>
                </a:lnTo>
                <a:lnTo>
                  <a:pt x="6285298" y="5137384"/>
                </a:lnTo>
                <a:lnTo>
                  <a:pt x="0" y="51373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838" t="-30369" r="-15614" b="-23776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782945" y="3445063"/>
            <a:ext cx="7608135" cy="4485953"/>
            <a:chOff x="0" y="0"/>
            <a:chExt cx="1016274" cy="59922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16274" cy="599221"/>
            </a:xfrm>
            <a:custGeom>
              <a:avLst/>
              <a:gdLst/>
              <a:ahLst/>
              <a:cxnLst/>
              <a:rect r="r" b="b" t="t" l="l"/>
              <a:pathLst>
                <a:path h="599221" w="1016274">
                  <a:moveTo>
                    <a:pt x="813074" y="0"/>
                  </a:moveTo>
                  <a:lnTo>
                    <a:pt x="0" y="0"/>
                  </a:lnTo>
                  <a:lnTo>
                    <a:pt x="203200" y="599221"/>
                  </a:lnTo>
                  <a:lnTo>
                    <a:pt x="1016274" y="599221"/>
                  </a:lnTo>
                  <a:lnTo>
                    <a:pt x="813074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31820" y="3844594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31820" y="4712086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31820" y="5548984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31820" y="6412005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31820" y="7245177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31820" y="2616743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2"/>
                </a:lnTo>
                <a:lnTo>
                  <a:pt x="0" y="4789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3918897" y="3564619"/>
            <a:ext cx="7143494" cy="4284941"/>
            <a:chOff x="0" y="0"/>
            <a:chExt cx="1016274" cy="609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16274" cy="609600"/>
            </a:xfrm>
            <a:custGeom>
              <a:avLst/>
              <a:gdLst/>
              <a:ahLst/>
              <a:cxnLst/>
              <a:rect r="r" b="b" t="t" l="l"/>
              <a:pathLst>
                <a:path h="609600" w="1016274">
                  <a:moveTo>
                    <a:pt x="81307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016274" y="609600"/>
                  </a:lnTo>
                  <a:lnTo>
                    <a:pt x="813074" y="0"/>
                  </a:lnTo>
                  <a:close/>
                </a:path>
              </a:pathLst>
            </a:custGeom>
            <a:blipFill>
              <a:blip r:embed="rId14"/>
              <a:stretch>
                <a:fillRect l="-15812" t="-18756" r="0" b="-9959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838" t="-30369" r="-15614" b="-23776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solid blocks applications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277602" y="2664368"/>
            <a:ext cx="15540507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Solid blocks are durable and versatile, and widely used in construction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048828" y="3873169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Building Foundations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021016" y="3872423"/>
            <a:ext cx="6160919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Provide stability and support heavy loads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048828" y="4730335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Retaining Walls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021016" y="4715229"/>
            <a:ext cx="8064933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Prevent soil erosion and create level areas on slopes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048828" y="5577559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Load-Bearing Walls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021016" y="5572396"/>
            <a:ext cx="6160919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Support structures to prevent collapse.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048828" y="6430254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Paving &amp; Hardscaping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021016" y="6410731"/>
            <a:ext cx="8064933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Durable for driveways, walkways, and patios.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048828" y="7263426"/>
            <a:ext cx="3759385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Fireplaces &amp; Chimneys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009763" y="7263426"/>
            <a:ext cx="8064933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Fire-resistant for safe and long-lasting construction.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513698" y="1292631"/>
            <a:ext cx="14613283" cy="1065970"/>
            <a:chOff x="0" y="0"/>
            <a:chExt cx="3848766" cy="2807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848766" cy="280749"/>
            </a:xfrm>
            <a:custGeom>
              <a:avLst/>
              <a:gdLst/>
              <a:ahLst/>
              <a:cxnLst/>
              <a:rect r="r" b="b" t="t" l="l"/>
              <a:pathLst>
                <a:path h="280749" w="3848766">
                  <a:moveTo>
                    <a:pt x="27019" y="0"/>
                  </a:moveTo>
                  <a:lnTo>
                    <a:pt x="3821747" y="0"/>
                  </a:lnTo>
                  <a:cubicBezTo>
                    <a:pt x="3828913" y="0"/>
                    <a:pt x="3835785" y="2847"/>
                    <a:pt x="3840852" y="7914"/>
                  </a:cubicBezTo>
                  <a:cubicBezTo>
                    <a:pt x="3845919" y="12981"/>
                    <a:pt x="3848766" y="19853"/>
                    <a:pt x="3848766" y="27019"/>
                  </a:cubicBezTo>
                  <a:lnTo>
                    <a:pt x="3848766" y="253730"/>
                  </a:lnTo>
                  <a:cubicBezTo>
                    <a:pt x="3848766" y="260896"/>
                    <a:pt x="3845919" y="267769"/>
                    <a:pt x="3840852" y="272836"/>
                  </a:cubicBezTo>
                  <a:cubicBezTo>
                    <a:pt x="3835785" y="277903"/>
                    <a:pt x="3828913" y="280749"/>
                    <a:pt x="3821747" y="280749"/>
                  </a:cubicBezTo>
                  <a:lnTo>
                    <a:pt x="27019" y="280749"/>
                  </a:lnTo>
                  <a:cubicBezTo>
                    <a:pt x="19853" y="280749"/>
                    <a:pt x="12981" y="277903"/>
                    <a:pt x="7914" y="272836"/>
                  </a:cubicBezTo>
                  <a:cubicBezTo>
                    <a:pt x="2847" y="267769"/>
                    <a:pt x="0" y="260896"/>
                    <a:pt x="0" y="253730"/>
                  </a:cubicBezTo>
                  <a:lnTo>
                    <a:pt x="0" y="27019"/>
                  </a:lnTo>
                  <a:cubicBezTo>
                    <a:pt x="0" y="19853"/>
                    <a:pt x="2847" y="12981"/>
                    <a:pt x="7914" y="7914"/>
                  </a:cubicBezTo>
                  <a:cubicBezTo>
                    <a:pt x="12981" y="2847"/>
                    <a:pt x="19853" y="0"/>
                    <a:pt x="27019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3848766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318507" y="1401402"/>
            <a:ext cx="5507175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solid blocks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5582086" y="4371968"/>
            <a:ext cx="3015522" cy="2592908"/>
          </a:xfrm>
          <a:custGeom>
            <a:avLst/>
            <a:gdLst/>
            <a:ahLst/>
            <a:cxnLst/>
            <a:rect r="r" b="b" t="t" l="l"/>
            <a:pathLst>
              <a:path h="2592908" w="3015522">
                <a:moveTo>
                  <a:pt x="0" y="0"/>
                </a:moveTo>
                <a:lnTo>
                  <a:pt x="3015522" y="0"/>
                </a:lnTo>
                <a:lnTo>
                  <a:pt x="3015522" y="2592908"/>
                </a:lnTo>
                <a:lnTo>
                  <a:pt x="0" y="25929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789" t="-64350" r="-161243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190311" y="4555934"/>
            <a:ext cx="3513176" cy="2482403"/>
          </a:xfrm>
          <a:custGeom>
            <a:avLst/>
            <a:gdLst/>
            <a:ahLst/>
            <a:cxnLst/>
            <a:rect r="r" b="b" t="t" l="l"/>
            <a:pathLst>
              <a:path h="2482403" w="3513176">
                <a:moveTo>
                  <a:pt x="0" y="0"/>
                </a:moveTo>
                <a:lnTo>
                  <a:pt x="3513176" y="0"/>
                </a:lnTo>
                <a:lnTo>
                  <a:pt x="3513176" y="2482404"/>
                </a:lnTo>
                <a:lnTo>
                  <a:pt x="0" y="24824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21903" t="-6435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9142" y="3558132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3"/>
                </a:lnTo>
                <a:lnTo>
                  <a:pt x="0" y="3679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194440" y="3596232"/>
            <a:ext cx="5007989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Hollow in Nature &amp; Less in Weight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99142" y="4188002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194440" y="4226102"/>
            <a:ext cx="3733379" cy="65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Conductivity of heat is low (more thermal insulation)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699142" y="5088228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194440" y="5116435"/>
            <a:ext cx="3190291" cy="65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It provides a facility to</a:t>
            </a:r>
          </a:p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conceal conduits etc.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699142" y="6085709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194440" y="6123809"/>
            <a:ext cx="3469720" cy="65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Fine aggregate is more</a:t>
            </a:r>
          </a:p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(as high as 60%)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699142" y="6911576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3"/>
                </a:lnTo>
                <a:lnTo>
                  <a:pt x="0" y="3679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194440" y="6939784"/>
            <a:ext cx="3282871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Needs richer mix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9545812" y="3497991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041110" y="3536091"/>
            <a:ext cx="480570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Solid in Nature &amp; More in Weight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9545812" y="4105473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0041110" y="4143573"/>
            <a:ext cx="3809461" cy="65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Conduction of heat is high</a:t>
            </a:r>
          </a:p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(less thermal insulation)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9545812" y="5028087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0041110" y="5056294"/>
            <a:ext cx="3961240" cy="65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It doesn’t provide a facility to conceal conduits etc.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9545812" y="5948469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0041110" y="5986569"/>
            <a:ext cx="4149201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No fine concrete is preferred.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9545812" y="6712682"/>
            <a:ext cx="392176" cy="367932"/>
          </a:xfrm>
          <a:custGeom>
            <a:avLst/>
            <a:gdLst/>
            <a:ahLst/>
            <a:cxnLst/>
            <a:rect r="r" b="b" t="t" l="l"/>
            <a:pathLst>
              <a:path h="367932" w="392176">
                <a:moveTo>
                  <a:pt x="0" y="0"/>
                </a:moveTo>
                <a:lnTo>
                  <a:pt x="392176" y="0"/>
                </a:lnTo>
                <a:lnTo>
                  <a:pt x="392176" y="367932"/>
                </a:lnTo>
                <a:lnTo>
                  <a:pt x="0" y="3679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0041110" y="6740889"/>
            <a:ext cx="3282871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Lean mixes are used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8781561" y="653338"/>
            <a:ext cx="1370940" cy="2379072"/>
          </a:xfrm>
          <a:custGeom>
            <a:avLst/>
            <a:gdLst/>
            <a:ahLst/>
            <a:cxnLst/>
            <a:rect r="r" b="b" t="t" l="l"/>
            <a:pathLst>
              <a:path h="2379072" w="1370940">
                <a:moveTo>
                  <a:pt x="0" y="0"/>
                </a:moveTo>
                <a:lnTo>
                  <a:pt x="1370941" y="0"/>
                </a:lnTo>
                <a:lnTo>
                  <a:pt x="1370941" y="2379072"/>
                </a:lnTo>
                <a:lnTo>
                  <a:pt x="0" y="23790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896950" y="1394821"/>
            <a:ext cx="6718606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hollow blocks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838" t="-30369" r="-15614" b="-23776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250658" y="3276978"/>
            <a:ext cx="9310179" cy="4551487"/>
            <a:chOff x="0" y="0"/>
            <a:chExt cx="1243628" cy="6079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43628" cy="607975"/>
            </a:xfrm>
            <a:custGeom>
              <a:avLst/>
              <a:gdLst/>
              <a:ahLst/>
              <a:cxnLst/>
              <a:rect r="r" b="b" t="t" l="l"/>
              <a:pathLst>
                <a:path h="607975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607975"/>
                  </a:lnTo>
                  <a:lnTo>
                    <a:pt x="1243628" y="607975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1407026" y="3398280"/>
            <a:ext cx="8825123" cy="4347538"/>
            <a:chOff x="0" y="0"/>
            <a:chExt cx="1255512" cy="61850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55512" cy="618505"/>
            </a:xfrm>
            <a:custGeom>
              <a:avLst/>
              <a:gdLst/>
              <a:ahLst/>
              <a:cxnLst/>
              <a:rect r="r" b="b" t="t" l="l"/>
              <a:pathLst>
                <a:path h="618505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618505"/>
                  </a:lnTo>
                  <a:lnTo>
                    <a:pt x="1255512" y="618505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2"/>
              <a:stretch>
                <a:fillRect l="-27446" t="-50818" r="0" b="-21652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31820" y="2334382"/>
            <a:ext cx="16286290" cy="478953"/>
            <a:chOff x="0" y="0"/>
            <a:chExt cx="21715053" cy="6386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87516" cy="638604"/>
            </a:xfrm>
            <a:custGeom>
              <a:avLst/>
              <a:gdLst/>
              <a:ahLst/>
              <a:cxnLst/>
              <a:rect r="r" b="b" t="t" l="l"/>
              <a:pathLst>
                <a:path h="638604" w="787516">
                  <a:moveTo>
                    <a:pt x="0" y="0"/>
                  </a:moveTo>
                  <a:lnTo>
                    <a:pt x="787516" y="0"/>
                  </a:lnTo>
                  <a:lnTo>
                    <a:pt x="787516" y="638604"/>
                  </a:lnTo>
                  <a:lnTo>
                    <a:pt x="0" y="638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994376" y="47625"/>
              <a:ext cx="20720676" cy="5619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300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Manufacturing the long-lasting hollow blocks &amp; solid blocks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-3247530" y="3268594"/>
            <a:ext cx="9310179" cy="4559870"/>
            <a:chOff x="0" y="0"/>
            <a:chExt cx="1243628" cy="60909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43628" cy="609095"/>
            </a:xfrm>
            <a:custGeom>
              <a:avLst/>
              <a:gdLst/>
              <a:ahLst/>
              <a:cxnLst/>
              <a:rect r="r" b="b" t="t" l="l"/>
              <a:pathLst>
                <a:path h="609095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609095"/>
                  </a:lnTo>
                  <a:lnTo>
                    <a:pt x="1243628" y="609095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-2934380" y="3414442"/>
            <a:ext cx="8825123" cy="4284941"/>
            <a:chOff x="0" y="0"/>
            <a:chExt cx="1255512" cy="6096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55512" cy="609600"/>
            </a:xfrm>
            <a:custGeom>
              <a:avLst/>
              <a:gdLst/>
              <a:ahLst/>
              <a:cxnLst/>
              <a:rect r="r" b="b" t="t" l="l"/>
              <a:pathLst>
                <a:path h="609600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255512" y="609600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7"/>
              <a:stretch>
                <a:fillRect l="-2112" t="-38430" r="-27793" b="-39937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4869507" y="3268594"/>
            <a:ext cx="7645356" cy="4559870"/>
            <a:chOff x="0" y="0"/>
            <a:chExt cx="1021246" cy="60909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21246" cy="609095"/>
            </a:xfrm>
            <a:custGeom>
              <a:avLst/>
              <a:gdLst/>
              <a:ahLst/>
              <a:cxnLst/>
              <a:rect r="r" b="b" t="t" l="l"/>
              <a:pathLst>
                <a:path h="609095" w="1021246">
                  <a:moveTo>
                    <a:pt x="818046" y="0"/>
                  </a:moveTo>
                  <a:lnTo>
                    <a:pt x="0" y="0"/>
                  </a:lnTo>
                  <a:lnTo>
                    <a:pt x="203200" y="609095"/>
                  </a:lnTo>
                  <a:lnTo>
                    <a:pt x="1021246" y="609095"/>
                  </a:lnTo>
                  <a:lnTo>
                    <a:pt x="818046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5037271" y="3414442"/>
            <a:ext cx="7319476" cy="4284941"/>
            <a:chOff x="0" y="0"/>
            <a:chExt cx="1041310" cy="609600"/>
          </a:xfrm>
        </p:grpSpPr>
        <p:sp>
          <p:nvSpPr>
            <p:cNvPr name="Freeform 30" id="30"/>
            <p:cNvSpPr/>
            <p:nvPr/>
          </p:nvSpPr>
          <p:spPr>
            <a:xfrm flipH="true" flipV="false" rot="0">
              <a:off x="0" y="0"/>
              <a:ext cx="1041310" cy="609600"/>
            </a:xfrm>
            <a:custGeom>
              <a:avLst/>
              <a:gdLst/>
              <a:ahLst/>
              <a:cxnLst/>
              <a:rect r="r" b="b" t="t" l="l"/>
              <a:pathLst>
                <a:path h="609600" w="1041310">
                  <a:moveTo>
                    <a:pt x="203200" y="0"/>
                  </a:moveTo>
                  <a:lnTo>
                    <a:pt x="1041310" y="0"/>
                  </a:lnTo>
                  <a:lnTo>
                    <a:pt x="83811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18"/>
              <a:stretch>
                <a:fillRect l="-535" t="-12405" r="-6674" b="-9684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manufacturing unit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655824" y="3268594"/>
            <a:ext cx="9310179" cy="4551487"/>
            <a:chOff x="0" y="0"/>
            <a:chExt cx="1243628" cy="6079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43628" cy="607975"/>
            </a:xfrm>
            <a:custGeom>
              <a:avLst/>
              <a:gdLst/>
              <a:ahLst/>
              <a:cxnLst/>
              <a:rect r="r" b="b" t="t" l="l"/>
              <a:pathLst>
                <a:path h="607975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607975"/>
                  </a:lnTo>
                  <a:lnTo>
                    <a:pt x="1243628" y="607975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1812192" y="3389896"/>
            <a:ext cx="8825123" cy="4347538"/>
            <a:chOff x="0" y="0"/>
            <a:chExt cx="1255512" cy="61850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55512" cy="618505"/>
            </a:xfrm>
            <a:custGeom>
              <a:avLst/>
              <a:gdLst/>
              <a:ahLst/>
              <a:cxnLst/>
              <a:rect r="r" b="b" t="t" l="l"/>
              <a:pathLst>
                <a:path h="618505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618505"/>
                  </a:lnTo>
                  <a:lnTo>
                    <a:pt x="1255512" y="618505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2"/>
              <a:stretch>
                <a:fillRect l="0" t="-35327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31820" y="2334382"/>
            <a:ext cx="16286290" cy="478953"/>
            <a:chOff x="0" y="0"/>
            <a:chExt cx="21715053" cy="6386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87516" cy="638604"/>
            </a:xfrm>
            <a:custGeom>
              <a:avLst/>
              <a:gdLst/>
              <a:ahLst/>
              <a:cxnLst/>
              <a:rect r="r" b="b" t="t" l="l"/>
              <a:pathLst>
                <a:path h="638604" w="787516">
                  <a:moveTo>
                    <a:pt x="0" y="0"/>
                  </a:moveTo>
                  <a:lnTo>
                    <a:pt x="787516" y="0"/>
                  </a:lnTo>
                  <a:lnTo>
                    <a:pt x="787516" y="638604"/>
                  </a:lnTo>
                  <a:lnTo>
                    <a:pt x="0" y="638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994376" y="47625"/>
              <a:ext cx="20720676" cy="5619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300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Solid blocks are durable and versatile, and widely used in construction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-3247530" y="3268594"/>
            <a:ext cx="9310179" cy="4559870"/>
            <a:chOff x="0" y="0"/>
            <a:chExt cx="1243628" cy="60909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43628" cy="609095"/>
            </a:xfrm>
            <a:custGeom>
              <a:avLst/>
              <a:gdLst/>
              <a:ahLst/>
              <a:cxnLst/>
              <a:rect r="r" b="b" t="t" l="l"/>
              <a:pathLst>
                <a:path h="609095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609095"/>
                  </a:lnTo>
                  <a:lnTo>
                    <a:pt x="1243628" y="609095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-2934380" y="3414442"/>
            <a:ext cx="8825123" cy="4284941"/>
            <a:chOff x="0" y="0"/>
            <a:chExt cx="1255512" cy="6096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55512" cy="609600"/>
            </a:xfrm>
            <a:custGeom>
              <a:avLst/>
              <a:gdLst/>
              <a:ahLst/>
              <a:cxnLst/>
              <a:rect r="r" b="b" t="t" l="l"/>
              <a:pathLst>
                <a:path h="609600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255512" y="609600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7"/>
              <a:stretch>
                <a:fillRect l="0" t="-18652" r="0" b="-18652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4897203" y="3268594"/>
            <a:ext cx="7816291" cy="4559870"/>
            <a:chOff x="0" y="0"/>
            <a:chExt cx="1044079" cy="60909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44079" cy="609095"/>
            </a:xfrm>
            <a:custGeom>
              <a:avLst/>
              <a:gdLst/>
              <a:ahLst/>
              <a:cxnLst/>
              <a:rect r="r" b="b" t="t" l="l"/>
              <a:pathLst>
                <a:path h="609095" w="1044079">
                  <a:moveTo>
                    <a:pt x="840879" y="0"/>
                  </a:moveTo>
                  <a:lnTo>
                    <a:pt x="0" y="0"/>
                  </a:lnTo>
                  <a:lnTo>
                    <a:pt x="203200" y="609095"/>
                  </a:lnTo>
                  <a:lnTo>
                    <a:pt x="1044079" y="609095"/>
                  </a:lnTo>
                  <a:lnTo>
                    <a:pt x="840879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5069067" y="3414442"/>
            <a:ext cx="7498365" cy="4284941"/>
            <a:chOff x="0" y="0"/>
            <a:chExt cx="1066760" cy="6096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66760" cy="609600"/>
            </a:xfrm>
            <a:custGeom>
              <a:avLst/>
              <a:gdLst/>
              <a:ahLst/>
              <a:cxnLst/>
              <a:rect r="r" b="b" t="t" l="l"/>
              <a:pathLst>
                <a:path h="609600" w="1066760">
                  <a:moveTo>
                    <a:pt x="86356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066760" y="609600"/>
                  </a:lnTo>
                  <a:lnTo>
                    <a:pt x="863560" y="0"/>
                  </a:lnTo>
                  <a:close/>
                </a:path>
              </a:pathLst>
            </a:custGeom>
            <a:blipFill>
              <a:blip r:embed="rId18"/>
              <a:stretch>
                <a:fillRect l="0" t="-8331" r="0" b="-8331"/>
              </a:stretch>
            </a:blip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-1428733" y="3429579"/>
            <a:ext cx="7319476" cy="4284941"/>
            <a:chOff x="0" y="0"/>
            <a:chExt cx="1041310" cy="6096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041310" cy="609600"/>
            </a:xfrm>
            <a:custGeom>
              <a:avLst/>
              <a:gdLst/>
              <a:ahLst/>
              <a:cxnLst/>
              <a:rect r="r" b="b" t="t" l="l"/>
              <a:pathLst>
                <a:path h="609600" w="1041310">
                  <a:moveTo>
                    <a:pt x="83811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041310" y="609600"/>
                  </a:lnTo>
                  <a:lnTo>
                    <a:pt x="838110" y="0"/>
                  </a:lnTo>
                  <a:close/>
                </a:path>
              </a:pathLst>
            </a:custGeom>
            <a:blipFill>
              <a:blip r:embed="rId20"/>
              <a:stretch>
                <a:fillRect l="0" t="-6939" r="0" b="-6939"/>
              </a:stretch>
            </a:blip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manufacturing unit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644828" y="8034416"/>
            <a:ext cx="1780580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7"/>
              </a:lnSpc>
              <a:spcBef>
                <a:spcPct val="0"/>
              </a:spcBef>
            </a:pPr>
            <a:r>
              <a:rPr lang="en-US" sz="33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Bundling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36595" y="5373164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36595" y="6240657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31820" y="2616743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2"/>
                </a:lnTo>
                <a:lnTo>
                  <a:pt x="0" y="4789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36595" y="4625991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1732390" y="3552269"/>
            <a:ext cx="9966357" cy="4802121"/>
            <a:chOff x="0" y="0"/>
            <a:chExt cx="1243628" cy="59922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43628" cy="599221"/>
            </a:xfrm>
            <a:custGeom>
              <a:avLst/>
              <a:gdLst/>
              <a:ahLst/>
              <a:cxnLst/>
              <a:rect r="r" b="b" t="t" l="l"/>
              <a:pathLst>
                <a:path h="599221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599221"/>
                  </a:lnTo>
                  <a:lnTo>
                    <a:pt x="1243628" y="599221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1899779" y="3680251"/>
            <a:ext cx="9447114" cy="4586942"/>
            <a:chOff x="0" y="0"/>
            <a:chExt cx="1255512" cy="609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55512" cy="609600"/>
            </a:xfrm>
            <a:custGeom>
              <a:avLst/>
              <a:gdLst/>
              <a:ahLst/>
              <a:cxnLst/>
              <a:rect r="r" b="b" t="t" l="l"/>
              <a:pathLst>
                <a:path h="609600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255512" y="609600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6"/>
              <a:stretch>
                <a:fillRect l="-1395" t="-12935" r="-6227" b="-34835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Production capacity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77602" y="2664368"/>
            <a:ext cx="15540507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Solid blocks are durable and versatile, and widely used in construction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153603" y="5401739"/>
            <a:ext cx="1446537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Mixing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125791" y="5400993"/>
            <a:ext cx="5606599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Reversible Drum with Batching Plant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153603" y="6258905"/>
            <a:ext cx="2352920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Raw Material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125791" y="6119975"/>
            <a:ext cx="2774807" cy="1481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6mm blue metal</a:t>
            </a:r>
          </a:p>
          <a:p>
            <a:pPr algn="l">
              <a:lnSpc>
                <a:spcPts val="3914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Cussr Dust</a:t>
            </a:r>
          </a:p>
          <a:p>
            <a:pPr algn="l">
              <a:lnSpc>
                <a:spcPts val="3914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Cement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153603" y="4654566"/>
            <a:ext cx="2710158" cy="3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Production / Day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125791" y="4653820"/>
            <a:ext cx="5955109" cy="361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b="true" sz="2609" i="true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7,500</a:t>
            </a: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 blocks will get ready in our plant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2583055" y="2980135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583055" y="2406974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036303" y="2270020"/>
            <a:ext cx="11746722" cy="5659960"/>
            <a:chOff x="0" y="0"/>
            <a:chExt cx="1243628" cy="59922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43628" cy="599221"/>
            </a:xfrm>
            <a:custGeom>
              <a:avLst/>
              <a:gdLst/>
              <a:ahLst/>
              <a:cxnLst/>
              <a:rect r="r" b="b" t="t" l="l"/>
              <a:pathLst>
                <a:path h="599221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599221"/>
                  </a:lnTo>
                  <a:lnTo>
                    <a:pt x="1243628" y="599221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233594" y="2406974"/>
            <a:ext cx="11134723" cy="5420232"/>
            <a:chOff x="0" y="0"/>
            <a:chExt cx="1255512" cy="61116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55512" cy="611166"/>
            </a:xfrm>
            <a:custGeom>
              <a:avLst/>
              <a:gdLst/>
              <a:ahLst/>
              <a:cxnLst/>
              <a:rect r="r" b="b" t="t" l="l"/>
              <a:pathLst>
                <a:path h="611166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611166"/>
                  </a:lnTo>
                  <a:lnTo>
                    <a:pt x="1255512" y="611166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4"/>
              <a:stretch>
                <a:fillRect l="0" t="-20908" r="0" b="-16043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583055" y="4160431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2583055" y="3606320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583055" y="5289102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583055" y="4715941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583055" y="6398722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2583055" y="5844611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2583055" y="6954232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59"/>
                </a:lnTo>
                <a:lnTo>
                  <a:pt x="0" y="3840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manufacturing process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148683" y="2254574"/>
            <a:ext cx="3950519" cy="5113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Raw Materials Acquisition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Mixing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Forming the Blocks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Curing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Demolding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Drying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Quality Control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Packaging and Storage</a:t>
            </a:r>
          </a:p>
          <a:p>
            <a:pPr algn="l">
              <a:lnSpc>
                <a:spcPts val="4566"/>
              </a:lnSpc>
            </a:pPr>
            <a:r>
              <a:rPr lang="en-US" sz="26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Distribution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31820" y="2334382"/>
            <a:ext cx="16286290" cy="478953"/>
            <a:chOff x="0" y="0"/>
            <a:chExt cx="21715053" cy="63860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87516" cy="638604"/>
            </a:xfrm>
            <a:custGeom>
              <a:avLst/>
              <a:gdLst/>
              <a:ahLst/>
              <a:cxnLst/>
              <a:rect r="r" b="b" t="t" l="l"/>
              <a:pathLst>
                <a:path h="638604" w="787516">
                  <a:moveTo>
                    <a:pt x="0" y="0"/>
                  </a:moveTo>
                  <a:lnTo>
                    <a:pt x="787516" y="0"/>
                  </a:lnTo>
                  <a:lnTo>
                    <a:pt x="787516" y="638604"/>
                  </a:lnTo>
                  <a:lnTo>
                    <a:pt x="0" y="638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994376" y="47625"/>
              <a:ext cx="20720676" cy="5619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300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Providing Quality Transportation service for all your hollow blocks &amp; solid blocks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357013" y="3069284"/>
            <a:ext cx="13573973" cy="6189016"/>
          </a:xfrm>
          <a:custGeom>
            <a:avLst/>
            <a:gdLst/>
            <a:ahLst/>
            <a:cxnLst/>
            <a:rect r="r" b="b" t="t" l="l"/>
            <a:pathLst>
              <a:path h="6189016" w="13573973">
                <a:moveTo>
                  <a:pt x="0" y="0"/>
                </a:moveTo>
                <a:lnTo>
                  <a:pt x="13573974" y="0"/>
                </a:lnTo>
                <a:lnTo>
                  <a:pt x="13573974" y="6189016"/>
                </a:lnTo>
                <a:lnTo>
                  <a:pt x="0" y="618901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18431" r="-417" b="-28395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transportation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6286" y="8515551"/>
            <a:ext cx="2724844" cy="1256466"/>
            <a:chOff x="0" y="0"/>
            <a:chExt cx="3633125" cy="167528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56572" cy="1465144"/>
            </a:xfrm>
            <a:custGeom>
              <a:avLst/>
              <a:gdLst/>
              <a:ahLst/>
              <a:cxnLst/>
              <a:rect r="r" b="b" t="t" l="l"/>
              <a:pathLst>
                <a:path h="1465144" w="1856572">
                  <a:moveTo>
                    <a:pt x="0" y="0"/>
                  </a:moveTo>
                  <a:lnTo>
                    <a:pt x="1856572" y="0"/>
                  </a:lnTo>
                  <a:lnTo>
                    <a:pt x="1856572" y="1465144"/>
                  </a:lnTo>
                  <a:lnTo>
                    <a:pt x="0" y="1465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605586" y="90927"/>
              <a:ext cx="2027539" cy="1584361"/>
            </a:xfrm>
            <a:custGeom>
              <a:avLst/>
              <a:gdLst/>
              <a:ahLst/>
              <a:cxnLst/>
              <a:rect r="r" b="b" t="t" l="l"/>
              <a:pathLst>
                <a:path h="1584361" w="2027539">
                  <a:moveTo>
                    <a:pt x="0" y="0"/>
                  </a:moveTo>
                  <a:lnTo>
                    <a:pt x="2027539" y="0"/>
                  </a:lnTo>
                  <a:lnTo>
                    <a:pt x="2027539" y="1584361"/>
                  </a:lnTo>
                  <a:lnTo>
                    <a:pt x="0" y="15843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4838" t="-30369" r="-15614" b="-23776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670744" y="1858052"/>
            <a:ext cx="5107414" cy="7442017"/>
          </a:xfrm>
          <a:custGeom>
            <a:avLst/>
            <a:gdLst/>
            <a:ahLst/>
            <a:cxnLst/>
            <a:rect r="r" b="b" t="t" l="l"/>
            <a:pathLst>
              <a:path h="7442017" w="5107414">
                <a:moveTo>
                  <a:pt x="0" y="0"/>
                </a:moveTo>
                <a:lnTo>
                  <a:pt x="5107414" y="0"/>
                </a:lnTo>
                <a:lnTo>
                  <a:pt x="5107414" y="7442016"/>
                </a:lnTo>
                <a:lnTo>
                  <a:pt x="0" y="74420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4838" t="-30369" r="-15614" b="-23776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622456" y="4845739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5" y="0"/>
                </a:lnTo>
                <a:lnTo>
                  <a:pt x="409365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36595" y="5779160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36595" y="2225550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3"/>
                </a:lnTo>
                <a:lnTo>
                  <a:pt x="0" y="4789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36595" y="4071399"/>
            <a:ext cx="409366" cy="384059"/>
          </a:xfrm>
          <a:custGeom>
            <a:avLst/>
            <a:gdLst/>
            <a:ahLst/>
            <a:cxnLst/>
            <a:rect r="r" b="b" t="t" l="l"/>
            <a:pathLst>
              <a:path h="384059" w="409366">
                <a:moveTo>
                  <a:pt x="0" y="0"/>
                </a:moveTo>
                <a:lnTo>
                  <a:pt x="409366" y="0"/>
                </a:lnTo>
                <a:lnTo>
                  <a:pt x="409366" y="384060"/>
                </a:lnTo>
                <a:lnTo>
                  <a:pt x="0" y="3840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lab tests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277602" y="2276114"/>
            <a:ext cx="8079647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Conducting lab tests on hollow block manufacturing to check quality &amp; durability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12399" y="4099974"/>
            <a:ext cx="10787881" cy="2662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Assess materials like cement, sand, aggregates, and mix proportions.</a:t>
            </a: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 </a:t>
            </a:r>
          </a:p>
          <a:p>
            <a:pPr algn="l">
              <a:lnSpc>
                <a:spcPts val="2609"/>
              </a:lnSpc>
            </a:pPr>
          </a:p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Test blocks for compressive strength, water absorption, and</a:t>
            </a:r>
          </a:p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dimensions to ensure they meet construction requirements. </a:t>
            </a:r>
          </a:p>
          <a:p>
            <a:pPr algn="l">
              <a:lnSpc>
                <a:spcPts val="2609"/>
              </a:lnSpc>
            </a:pPr>
          </a:p>
          <a:p>
            <a:pPr algn="l">
              <a:lnSpc>
                <a:spcPts val="2609"/>
              </a:lnSpc>
            </a:pPr>
            <a:r>
              <a:rPr lang="en-US" sz="260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The goal is to produce high-quality, durable blocks for safe and sustainable building practices.</a:t>
            </a:r>
          </a:p>
          <a:p>
            <a:pPr algn="l">
              <a:lnSpc>
                <a:spcPts val="2609"/>
              </a:lnSpc>
            </a:pP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7440286" y="8192626"/>
            <a:ext cx="3407429" cy="1710103"/>
          </a:xfrm>
          <a:custGeom>
            <a:avLst/>
            <a:gdLst/>
            <a:ahLst/>
            <a:cxnLst/>
            <a:rect r="r" b="b" t="t" l="l"/>
            <a:pathLst>
              <a:path h="1710103" w="3407429">
                <a:moveTo>
                  <a:pt x="0" y="0"/>
                </a:moveTo>
                <a:lnTo>
                  <a:pt x="3407428" y="0"/>
                </a:lnTo>
                <a:lnTo>
                  <a:pt x="3407428" y="1710103"/>
                </a:lnTo>
                <a:lnTo>
                  <a:pt x="0" y="171010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165828" y="3128645"/>
            <a:ext cx="7815328" cy="3865215"/>
            <a:chOff x="0" y="0"/>
            <a:chExt cx="1243628" cy="6150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43628" cy="615060"/>
            </a:xfrm>
            <a:custGeom>
              <a:avLst/>
              <a:gdLst/>
              <a:ahLst/>
              <a:cxnLst/>
              <a:rect r="r" b="b" t="t" l="l"/>
              <a:pathLst>
                <a:path h="615060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615060"/>
                  </a:lnTo>
                  <a:lnTo>
                    <a:pt x="1243628" y="615060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369416" y="3247210"/>
            <a:ext cx="7408153" cy="3596947"/>
            <a:chOff x="0" y="0"/>
            <a:chExt cx="1255512" cy="609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55512" cy="609600"/>
            </a:xfrm>
            <a:custGeom>
              <a:avLst/>
              <a:gdLst/>
              <a:ahLst/>
              <a:cxnLst/>
              <a:rect r="r" b="b" t="t" l="l"/>
              <a:pathLst>
                <a:path h="609600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255512" y="609600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4"/>
              <a:stretch>
                <a:fillRect l="0" t="-24559" r="0" b="-12229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vision &amp; mission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751351" y="3157220"/>
            <a:ext cx="6507949" cy="1490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Striving to be a leader in eco-friendly construction materials, setting industry standards in innovation &amp; sustainability.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751351" y="5736619"/>
            <a:ext cx="6507949" cy="198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Delivering cost-effective solutions for safe, sturdy, energy-efficient structures, contributing to society and the environment.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0751351" y="2430145"/>
            <a:ext cx="2510634" cy="698500"/>
            <a:chOff x="0" y="0"/>
            <a:chExt cx="661237" cy="18396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61237" cy="183967"/>
            </a:xfrm>
            <a:custGeom>
              <a:avLst/>
              <a:gdLst/>
              <a:ahLst/>
              <a:cxnLst/>
              <a:rect r="r" b="b" t="t" l="l"/>
              <a:pathLst>
                <a:path h="183967" w="661237">
                  <a:moveTo>
                    <a:pt x="0" y="0"/>
                  </a:moveTo>
                  <a:lnTo>
                    <a:pt x="661237" y="0"/>
                  </a:lnTo>
                  <a:lnTo>
                    <a:pt x="661237" y="183967"/>
                  </a:lnTo>
                  <a:lnTo>
                    <a:pt x="0" y="183967"/>
                  </a:lnTo>
                  <a:close/>
                </a:path>
              </a:pathLst>
            </a:custGeom>
            <a:solidFill>
              <a:srgbClr val="FDC830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9525"/>
              <a:ext cx="661237" cy="174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0845087" y="2487295"/>
            <a:ext cx="1504195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Vision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0751351" y="4881260"/>
            <a:ext cx="2510634" cy="698500"/>
            <a:chOff x="0" y="0"/>
            <a:chExt cx="661237" cy="18396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61237" cy="183967"/>
            </a:xfrm>
            <a:custGeom>
              <a:avLst/>
              <a:gdLst/>
              <a:ahLst/>
              <a:cxnLst/>
              <a:rect r="r" b="b" t="t" l="l"/>
              <a:pathLst>
                <a:path h="183967" w="661237">
                  <a:moveTo>
                    <a:pt x="0" y="0"/>
                  </a:moveTo>
                  <a:lnTo>
                    <a:pt x="661237" y="0"/>
                  </a:lnTo>
                  <a:lnTo>
                    <a:pt x="661237" y="183967"/>
                  </a:lnTo>
                  <a:lnTo>
                    <a:pt x="0" y="183967"/>
                  </a:lnTo>
                  <a:close/>
                </a:path>
              </a:pathLst>
            </a:custGeom>
            <a:solidFill>
              <a:srgbClr val="FDC830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9525"/>
              <a:ext cx="661237" cy="174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0845087" y="4938410"/>
            <a:ext cx="1935404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Mission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580836" y="2533072"/>
            <a:ext cx="9683461" cy="6091975"/>
            <a:chOff x="0" y="0"/>
            <a:chExt cx="1243628" cy="78238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43628" cy="782381"/>
            </a:xfrm>
            <a:custGeom>
              <a:avLst/>
              <a:gdLst/>
              <a:ahLst/>
              <a:cxnLst/>
              <a:rect r="r" b="b" t="t" l="l"/>
              <a:pathLst>
                <a:path h="782381" w="1243628">
                  <a:moveTo>
                    <a:pt x="1040428" y="0"/>
                  </a:moveTo>
                  <a:lnTo>
                    <a:pt x="0" y="0"/>
                  </a:lnTo>
                  <a:lnTo>
                    <a:pt x="203200" y="782381"/>
                  </a:lnTo>
                  <a:lnTo>
                    <a:pt x="1243628" y="782381"/>
                  </a:lnTo>
                  <a:lnTo>
                    <a:pt x="1040428" y="0"/>
                  </a:lnTo>
                  <a:close/>
                </a:path>
              </a:pathLst>
            </a:custGeom>
            <a:solidFill>
              <a:srgbClr val="233F5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0804513" y="2669797"/>
            <a:ext cx="9178957" cy="5787475"/>
            <a:chOff x="0" y="0"/>
            <a:chExt cx="1255512" cy="7916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55512" cy="791620"/>
            </a:xfrm>
            <a:custGeom>
              <a:avLst/>
              <a:gdLst/>
              <a:ahLst/>
              <a:cxnLst/>
              <a:rect r="r" b="b" t="t" l="l"/>
              <a:pathLst>
                <a:path h="791620" w="1255512">
                  <a:moveTo>
                    <a:pt x="1052312" y="0"/>
                  </a:moveTo>
                  <a:lnTo>
                    <a:pt x="0" y="0"/>
                  </a:lnTo>
                  <a:lnTo>
                    <a:pt x="203200" y="791620"/>
                  </a:lnTo>
                  <a:lnTo>
                    <a:pt x="1255512" y="791620"/>
                  </a:lnTo>
                  <a:lnTo>
                    <a:pt x="1052312" y="0"/>
                  </a:lnTo>
                  <a:close/>
                </a:path>
              </a:pathLst>
            </a:custGeom>
            <a:blipFill>
              <a:blip r:embed="rId14"/>
              <a:stretch>
                <a:fillRect l="0" t="-987" r="0" b="-4746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803440" y="2669797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3"/>
                </a:lnTo>
                <a:lnTo>
                  <a:pt x="0" y="4789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why we are?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549222" y="2603122"/>
            <a:ext cx="6594778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Crafting high-quality blocks using advanced technology, with a focus on customer satisfaction &amp; community involvement.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803440" y="5261892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3"/>
                </a:lnTo>
                <a:lnTo>
                  <a:pt x="0" y="4789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549222" y="5195217"/>
            <a:ext cx="659477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Being a reason behind the Strongest Foundation ever!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our valuable clients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86508" y="3274687"/>
            <a:ext cx="4580814" cy="2997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KGISL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PSG (Revantha)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⁠Chathamkulam Projects 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⁠Jain Housing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48708" y="3274687"/>
            <a:ext cx="4281847" cy="2997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⁠Kailash Traders Group 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SRG APPARELS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Spictex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Sri Ram Auto Mall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3561090" y="4320757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561090" y="5102512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561090" y="3553345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561090" y="5884267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9273096" y="4295729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4"/>
                </a:lnTo>
                <a:lnTo>
                  <a:pt x="0" y="3876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9273096" y="5077484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4"/>
                </a:lnTo>
                <a:lnTo>
                  <a:pt x="0" y="3876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273096" y="3528316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273096" y="5859239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32" t="0" r="-49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120">
            <a:off x="-713616" y="-842948"/>
            <a:ext cx="1981121" cy="1981121"/>
          </a:xfrm>
          <a:custGeom>
            <a:avLst/>
            <a:gdLst/>
            <a:ahLst/>
            <a:cxnLst/>
            <a:rect r="r" b="b" t="t" l="l"/>
            <a:pathLst>
              <a:path h="1981121" w="1981121">
                <a:moveTo>
                  <a:pt x="0" y="0"/>
                </a:moveTo>
                <a:lnTo>
                  <a:pt x="1981120" y="0"/>
                </a:lnTo>
                <a:lnTo>
                  <a:pt x="1981120" y="1981121"/>
                </a:lnTo>
                <a:lnTo>
                  <a:pt x="0" y="1981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45760" y="466287"/>
            <a:ext cx="1372350" cy="1179964"/>
          </a:xfrm>
          <a:custGeom>
            <a:avLst/>
            <a:gdLst/>
            <a:ahLst/>
            <a:cxnLst/>
            <a:rect r="r" b="b" t="t" l="l"/>
            <a:pathLst>
              <a:path h="1179964" w="1372350">
                <a:moveTo>
                  <a:pt x="0" y="0"/>
                </a:moveTo>
                <a:lnTo>
                  <a:pt x="1372350" y="0"/>
                </a:lnTo>
                <a:lnTo>
                  <a:pt x="1372350" y="1179964"/>
                </a:lnTo>
                <a:lnTo>
                  <a:pt x="0" y="1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2953" y="9131249"/>
            <a:ext cx="19460574" cy="1694952"/>
          </a:xfrm>
          <a:custGeom>
            <a:avLst/>
            <a:gdLst/>
            <a:ahLst/>
            <a:cxnLst/>
            <a:rect r="r" b="b" t="t" l="l"/>
            <a:pathLst>
              <a:path h="1694952" w="19460574">
                <a:moveTo>
                  <a:pt x="0" y="0"/>
                </a:moveTo>
                <a:lnTo>
                  <a:pt x="19460574" y="0"/>
                </a:lnTo>
                <a:lnTo>
                  <a:pt x="19460574" y="1694952"/>
                </a:lnTo>
                <a:lnTo>
                  <a:pt x="0" y="1694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110" t="-55866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05747" y="8832716"/>
            <a:ext cx="4764505" cy="4114800"/>
          </a:xfrm>
          <a:custGeom>
            <a:avLst/>
            <a:gdLst/>
            <a:ahLst/>
            <a:cxnLst/>
            <a:rect r="r" b="b" t="t" l="l"/>
            <a:pathLst>
              <a:path h="4114800" w="4764505">
                <a:moveTo>
                  <a:pt x="0" y="0"/>
                </a:moveTo>
                <a:lnTo>
                  <a:pt x="4764506" y="0"/>
                </a:lnTo>
                <a:lnTo>
                  <a:pt x="476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76944" y="8072516"/>
            <a:ext cx="4229579" cy="1950322"/>
            <a:chOff x="0" y="0"/>
            <a:chExt cx="5639439" cy="2600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81823" cy="2274239"/>
            </a:xfrm>
            <a:custGeom>
              <a:avLst/>
              <a:gdLst/>
              <a:ahLst/>
              <a:cxnLst/>
              <a:rect r="r" b="b" t="t" l="l"/>
              <a:pathLst>
                <a:path h="2274239" w="2881823">
                  <a:moveTo>
                    <a:pt x="0" y="0"/>
                  </a:moveTo>
                  <a:lnTo>
                    <a:pt x="2881823" y="0"/>
                  </a:lnTo>
                  <a:lnTo>
                    <a:pt x="2881823" y="2274239"/>
                  </a:lnTo>
                  <a:lnTo>
                    <a:pt x="0" y="2274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492235" y="141140"/>
              <a:ext cx="3147204" cy="2459290"/>
            </a:xfrm>
            <a:custGeom>
              <a:avLst/>
              <a:gdLst/>
              <a:ahLst/>
              <a:cxnLst/>
              <a:rect r="r" b="b" t="t" l="l"/>
              <a:pathLst>
                <a:path h="2459290" w="3147204">
                  <a:moveTo>
                    <a:pt x="0" y="0"/>
                  </a:moveTo>
                  <a:lnTo>
                    <a:pt x="3147204" y="0"/>
                  </a:lnTo>
                  <a:lnTo>
                    <a:pt x="3147204" y="2459289"/>
                  </a:lnTo>
                  <a:lnTo>
                    <a:pt x="0" y="2459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838" t="-30369" r="-15614" b="-2377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12399" y="636683"/>
            <a:ext cx="12966849" cy="1065970"/>
            <a:chOff x="0" y="0"/>
            <a:chExt cx="3415137" cy="280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5137" cy="280749"/>
            </a:xfrm>
            <a:custGeom>
              <a:avLst/>
              <a:gdLst/>
              <a:ahLst/>
              <a:cxnLst/>
              <a:rect r="r" b="b" t="t" l="l"/>
              <a:pathLst>
                <a:path h="280749" w="3415137">
                  <a:moveTo>
                    <a:pt x="30450" y="0"/>
                  </a:moveTo>
                  <a:lnTo>
                    <a:pt x="3384687" y="0"/>
                  </a:lnTo>
                  <a:cubicBezTo>
                    <a:pt x="3392763" y="0"/>
                    <a:pt x="3400508" y="3208"/>
                    <a:pt x="3406218" y="8919"/>
                  </a:cubicBezTo>
                  <a:cubicBezTo>
                    <a:pt x="3411929" y="14629"/>
                    <a:pt x="3415137" y="22374"/>
                    <a:pt x="3415137" y="30450"/>
                  </a:cubicBezTo>
                  <a:lnTo>
                    <a:pt x="3415137" y="250300"/>
                  </a:lnTo>
                  <a:cubicBezTo>
                    <a:pt x="3415137" y="267117"/>
                    <a:pt x="3401504" y="280749"/>
                    <a:pt x="3384687" y="280749"/>
                  </a:cubicBezTo>
                  <a:lnTo>
                    <a:pt x="30450" y="280749"/>
                  </a:lnTo>
                  <a:cubicBezTo>
                    <a:pt x="13633" y="280749"/>
                    <a:pt x="0" y="267117"/>
                    <a:pt x="0" y="250300"/>
                  </a:cubicBezTo>
                  <a:lnTo>
                    <a:pt x="0" y="30450"/>
                  </a:lnTo>
                  <a:cubicBezTo>
                    <a:pt x="0" y="13633"/>
                    <a:pt x="13633" y="0"/>
                    <a:pt x="30450" y="0"/>
                  </a:cubicBezTo>
                  <a:close/>
                </a:path>
              </a:pathLst>
            </a:custGeom>
            <a:solidFill>
              <a:srgbClr val="DDDDDD">
                <a:alpha val="4000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3415137" cy="27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2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670744" y="9455467"/>
            <a:ext cx="3640169" cy="523258"/>
            <a:chOff x="0" y="0"/>
            <a:chExt cx="4853559" cy="69767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7678" cy="697678"/>
            </a:xfrm>
            <a:custGeom>
              <a:avLst/>
              <a:gdLst/>
              <a:ahLst/>
              <a:cxnLst/>
              <a:rect r="r" b="b" t="t" l="l"/>
              <a:pathLst>
                <a:path h="697678" w="697678">
                  <a:moveTo>
                    <a:pt x="0" y="0"/>
                  </a:moveTo>
                  <a:lnTo>
                    <a:pt x="697678" y="0"/>
                  </a:lnTo>
                  <a:lnTo>
                    <a:pt x="697678" y="697678"/>
                  </a:lnTo>
                  <a:lnTo>
                    <a:pt x="0" y="697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793996" y="-66675"/>
              <a:ext cx="4059562" cy="759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774"/>
                </a:lnSpc>
                <a:spcBef>
                  <a:spcPct val="0"/>
                </a:spcBef>
              </a:pPr>
              <a:r>
                <a:rPr lang="en-US" b="true" sz="341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9787 999 099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708321" y="784660"/>
            <a:ext cx="12328118" cy="86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Good REFERENCEs</a:t>
            </a:r>
            <a:r>
              <a:rPr lang="en-US" sz="5657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81995" y="3229806"/>
            <a:ext cx="4818221" cy="3766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Engineers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Architects 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Mestri 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Construction Companies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</a:t>
            </a: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romoters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66018" y="3552723"/>
            <a:ext cx="5039730" cy="2228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Block manufacturers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⁠Hardwares</a:t>
            </a:r>
          </a:p>
          <a:p>
            <a:pPr algn="l">
              <a:lnSpc>
                <a:spcPts val="6055"/>
              </a:lnSpc>
            </a:pPr>
            <a:r>
              <a:rPr lang="en-US" sz="302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⁠Building Material Suppliers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3256577" y="4275876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256577" y="5057631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256577" y="3508464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256577" y="5839387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4"/>
                </a:lnTo>
                <a:lnTo>
                  <a:pt x="0" y="3876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390406" y="4573765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5" y="0"/>
                </a:lnTo>
                <a:lnTo>
                  <a:pt x="413155" y="387614"/>
                </a:lnTo>
                <a:lnTo>
                  <a:pt x="0" y="3876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390406" y="5355520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5" y="0"/>
                </a:lnTo>
                <a:lnTo>
                  <a:pt x="413155" y="387614"/>
                </a:lnTo>
                <a:lnTo>
                  <a:pt x="0" y="3876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390406" y="3806352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5" y="0"/>
                </a:lnTo>
                <a:lnTo>
                  <a:pt x="413155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24608" y="311285"/>
            <a:ext cx="1408183" cy="904171"/>
          </a:xfrm>
          <a:custGeom>
            <a:avLst/>
            <a:gdLst/>
            <a:ahLst/>
            <a:cxnLst/>
            <a:rect r="r" b="b" t="t" l="l"/>
            <a:pathLst>
              <a:path h="904171" w="1408183">
                <a:moveTo>
                  <a:pt x="0" y="0"/>
                </a:moveTo>
                <a:lnTo>
                  <a:pt x="1408184" y="0"/>
                </a:lnTo>
                <a:lnTo>
                  <a:pt x="1408184" y="904171"/>
                </a:lnTo>
                <a:lnTo>
                  <a:pt x="0" y="90417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3256577" y="2730038"/>
            <a:ext cx="3484364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7"/>
              </a:lnSpc>
              <a:spcBef>
                <a:spcPct val="0"/>
              </a:spcBef>
            </a:pPr>
            <a:r>
              <a:rPr lang="en-US" b="true" sz="3344" i="true">
                <a:solidFill>
                  <a:srgbClr val="BD0E0A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B to C</a:t>
            </a:r>
            <a:r>
              <a:rPr lang="en-US" b="true" sz="3344" i="true">
                <a:solidFill>
                  <a:srgbClr val="000000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 Category 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2557429" y="2789641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3"/>
                </a:lnTo>
                <a:lnTo>
                  <a:pt x="0" y="4789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0390406" y="2745061"/>
            <a:ext cx="3455045" cy="53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7"/>
              </a:lnSpc>
              <a:spcBef>
                <a:spcPct val="0"/>
              </a:spcBef>
            </a:pPr>
            <a:r>
              <a:rPr lang="en-US" b="true" sz="3344" i="true">
                <a:solidFill>
                  <a:srgbClr val="BD0E0A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B to B</a:t>
            </a:r>
            <a:r>
              <a:rPr lang="en-US" b="true" sz="3344" i="true">
                <a:solidFill>
                  <a:srgbClr val="000000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 Category 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9676598" y="2804664"/>
            <a:ext cx="590637" cy="478953"/>
          </a:xfrm>
          <a:custGeom>
            <a:avLst/>
            <a:gdLst/>
            <a:ahLst/>
            <a:cxnLst/>
            <a:rect r="r" b="b" t="t" l="l"/>
            <a:pathLst>
              <a:path h="478953" w="590637">
                <a:moveTo>
                  <a:pt x="0" y="0"/>
                </a:moveTo>
                <a:lnTo>
                  <a:pt x="590637" y="0"/>
                </a:lnTo>
                <a:lnTo>
                  <a:pt x="590637" y="478953"/>
                </a:lnTo>
                <a:lnTo>
                  <a:pt x="0" y="4789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3256577" y="6512806"/>
            <a:ext cx="413155" cy="387615"/>
          </a:xfrm>
          <a:custGeom>
            <a:avLst/>
            <a:gdLst/>
            <a:ahLst/>
            <a:cxnLst/>
            <a:rect r="r" b="b" t="t" l="l"/>
            <a:pathLst>
              <a:path h="387615" w="413155">
                <a:moveTo>
                  <a:pt x="0" y="0"/>
                </a:moveTo>
                <a:lnTo>
                  <a:pt x="413156" y="0"/>
                </a:lnTo>
                <a:lnTo>
                  <a:pt x="413156" y="387615"/>
                </a:lnTo>
                <a:lnTo>
                  <a:pt x="0" y="387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DAGKJNSVI_M</dc:identifier>
  <dcterms:modified xsi:type="dcterms:W3CDTF">2011-08-01T06:04:30Z</dcterms:modified>
  <cp:revision>1</cp:revision>
  <dc:title>BNI Ganesha Holo Bloc PPT Jul 2024 Work File</dc:title>
</cp:coreProperties>
</file>